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57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389"/>
    <p:restoredTop sz="94694"/>
  </p:normalViewPr>
  <p:slideViewPr>
    <p:cSldViewPr snapToGrid="0" snapToObjects="1">
      <p:cViewPr>
        <p:scale>
          <a:sx n="191" d="100"/>
          <a:sy n="191" d="100"/>
        </p:scale>
        <p:origin x="144" y="-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1169F8-903E-6E45-B122-0AAE0C654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04242F5-3491-7746-B57D-B5DD4F4BC9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B3DE95-6CEC-BA47-A0B5-5C407CA0B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1D70-68E8-354D-84D4-336B3DF1BAF7}" type="datetimeFigureOut">
              <a:rPr kumimoji="1" lang="zh-CN" altLang="en-US" smtClean="0"/>
              <a:t>2019/6/16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10BB69-0983-8F4F-94BC-D1DC043F3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74DC11-A460-6640-8DB5-1DA06B2DB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0A2B8-3D8F-1146-818B-D55F16C9E7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3289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170BD1-9B00-8245-B54E-1B36B6953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0CD6957-1670-D742-B97A-9DC92E759A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AA829BC-8720-444C-BCA5-C9BE94BA2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1D70-68E8-354D-84D4-336B3DF1BAF7}" type="datetimeFigureOut">
              <a:rPr kumimoji="1" lang="zh-CN" altLang="en-US" smtClean="0"/>
              <a:t>2019/6/16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AEF877-ED6C-1941-94FD-C9695B8C6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05697F-BA2D-AF48-9FC4-D6E2DED76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0A2B8-3D8F-1146-818B-D55F16C9E7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6508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888A364-533A-7E4E-94E9-CEF8BFFD46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BC222FA-2AC6-1C4A-BDA2-32A8F3E8EB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7007BD6-66E7-CA4C-90AF-AF4E3A615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1D70-68E8-354D-84D4-336B3DF1BAF7}" type="datetimeFigureOut">
              <a:rPr kumimoji="1" lang="zh-CN" altLang="en-US" smtClean="0"/>
              <a:t>2019/6/16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3BBBFD-0F34-414C-8210-25CC3F3EA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AC368E-3561-5943-89A3-D70D89E12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0A2B8-3D8F-1146-818B-D55F16C9E7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57440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AE99D2-4D0F-314E-BA3E-85C302817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A806C2-67C3-2345-820F-85E641CC4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860085-3B22-9849-B216-A00155B49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1D70-68E8-354D-84D4-336B3DF1BAF7}" type="datetimeFigureOut">
              <a:rPr kumimoji="1" lang="zh-CN" altLang="en-US" smtClean="0"/>
              <a:t>2019/6/16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76D9C5-6996-2440-9A93-5AEEC3A97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F99FE1-BCE9-8845-9CDB-9F8690CBF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0A2B8-3D8F-1146-818B-D55F16C9E7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06346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700F4B-01F5-C14C-86C9-5BE7694FB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5F7328-F1D0-934F-90A5-84E8F77312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36505F-BAA0-3C4C-843A-97CEC82D7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1D70-68E8-354D-84D4-336B3DF1BAF7}" type="datetimeFigureOut">
              <a:rPr kumimoji="1" lang="zh-CN" altLang="en-US" smtClean="0"/>
              <a:t>2019/6/16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F1538F-BB9B-F44F-88D3-D6472BA92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2DBF09-2290-D64A-BDE0-10126A6F2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0A2B8-3D8F-1146-818B-D55F16C9E7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89400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7326FC-2A01-9A4D-B2E7-74C826740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2FD717-A0EB-8248-B676-E61B2CE744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8422FF7-8753-034C-BF2B-E9DEB2633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8792F52-46FC-C94C-95EB-58CF56DBE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1D70-68E8-354D-84D4-336B3DF1BAF7}" type="datetimeFigureOut">
              <a:rPr kumimoji="1" lang="zh-CN" altLang="en-US" smtClean="0"/>
              <a:t>2019/6/16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3927C4F-8A65-904E-86E5-99152B01B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44EC551-FEF6-434E-9157-D65101366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0A2B8-3D8F-1146-818B-D55F16C9E7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70453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F1B702-DE5C-ED42-B213-CFE14EAEC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61C901-A471-7C46-994D-04F629D1C0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5FAAA2E-E2EC-8E43-A0C3-E83D5FDB5F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D170BBA-3361-5241-9CB5-691288F527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A87141F-789E-294C-9AE8-BA7D0707E5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DDC8548-C9DE-B34F-9352-E7C477A22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1D70-68E8-354D-84D4-336B3DF1BAF7}" type="datetimeFigureOut">
              <a:rPr kumimoji="1" lang="zh-CN" altLang="en-US" smtClean="0"/>
              <a:t>2019/6/16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41A13E8-7518-8D4E-AF15-329126F44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574BB4E-6E68-1D4A-8262-64C62425A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0A2B8-3D8F-1146-818B-D55F16C9E7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249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463C77-1844-5D49-91B0-F84E79934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59DE433-3626-ED47-89D1-8201DB151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1D70-68E8-354D-84D4-336B3DF1BAF7}" type="datetimeFigureOut">
              <a:rPr kumimoji="1" lang="zh-CN" altLang="en-US" smtClean="0"/>
              <a:t>2019/6/16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CE6D4EE-77D1-654A-92FD-8ACE5FA48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3BD286C-B743-C54C-B60E-444F5320E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0A2B8-3D8F-1146-818B-D55F16C9E7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25413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5556CBA-F71C-394D-A763-E56E9102A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1D70-68E8-354D-84D4-336B3DF1BAF7}" type="datetimeFigureOut">
              <a:rPr kumimoji="1" lang="zh-CN" altLang="en-US" smtClean="0"/>
              <a:t>2019/6/16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C9E2D2B-DA4A-DC43-88D2-58F4FCA7E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C2F47D0-5874-F444-8332-C49E915C3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0A2B8-3D8F-1146-818B-D55F16C9E7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9392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0E8CCA-5C90-D044-9AEF-33C1FA2EF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BF9B4F-AD7E-F849-AF9A-2F0D1A2D7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B9B947A-D398-2B41-BDA1-9897E4AA07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813CE71-3341-DC41-BB30-3F22D116B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1D70-68E8-354D-84D4-336B3DF1BAF7}" type="datetimeFigureOut">
              <a:rPr kumimoji="1" lang="zh-CN" altLang="en-US" smtClean="0"/>
              <a:t>2019/6/16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C36BE70-14C8-8C45-98B0-645E7D51A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7158816-8C2D-FD4A-A011-9E5F6CFB5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0A2B8-3D8F-1146-818B-D55F16C9E7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5615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1F8298-8601-394D-B25B-E90B32C2C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C0C0D16-252A-CB4D-A1B0-F3F11EBB27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E6212C0-E4B9-DF42-9408-292CE07AEF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B828F94-2B3B-B047-8A20-B610C8046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1D70-68E8-354D-84D4-336B3DF1BAF7}" type="datetimeFigureOut">
              <a:rPr kumimoji="1" lang="zh-CN" altLang="en-US" smtClean="0"/>
              <a:t>2019/6/16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5C6B0FE-8CA1-714F-99D8-72F8CB16A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7FFCAF6-8B08-104E-8732-B814F3878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0A2B8-3D8F-1146-818B-D55F16C9E7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0529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FE87756-5D60-FF44-9EF4-79E75290A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A781A8E-16FE-9D43-B962-5FF24EA4E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7151B7-9ABA-C142-B559-123A40C151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D1D70-68E8-354D-84D4-336B3DF1BAF7}" type="datetimeFigureOut">
              <a:rPr kumimoji="1" lang="zh-CN" altLang="en-US" smtClean="0"/>
              <a:t>2019/6/16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8E8424-9591-B04D-9463-B3829370DC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C07586-1A1E-DD4B-BD4C-10B2E63A57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40A2B8-3D8F-1146-818B-D55F16C9E7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30431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圆角矩形 43">
            <a:extLst>
              <a:ext uri="{FF2B5EF4-FFF2-40B4-BE49-F238E27FC236}">
                <a16:creationId xmlns:a16="http://schemas.microsoft.com/office/drawing/2014/main" id="{F2D4C100-EFB7-A44C-9AC7-4B14F21BC710}"/>
              </a:ext>
            </a:extLst>
          </p:cNvPr>
          <p:cNvSpPr/>
          <p:nvPr/>
        </p:nvSpPr>
        <p:spPr>
          <a:xfrm>
            <a:off x="2419515" y="4747978"/>
            <a:ext cx="2958058" cy="1511876"/>
          </a:xfrm>
          <a:prstGeom prst="roundRect">
            <a:avLst>
              <a:gd name="adj" fmla="val 2664"/>
            </a:avLst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zh-CN" altLang="en-US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业主家庭</a:t>
            </a:r>
            <a:endParaRPr kumimoji="1" lang="en-US" altLang="zh-CN" sz="1200" dirty="0">
              <a:latin typeface="Ayuthaya" pitchFamily="2" charset="-34"/>
              <a:ea typeface="Ayuthaya" pitchFamily="2" charset="-34"/>
              <a:cs typeface="Ayuthaya" pitchFamily="2" charset="-34"/>
            </a:endParaRP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6758402B-6D0E-1C42-A356-9F2CAED0F5FB}"/>
              </a:ext>
            </a:extLst>
          </p:cNvPr>
          <p:cNvSpPr/>
          <p:nvPr/>
        </p:nvSpPr>
        <p:spPr>
          <a:xfrm>
            <a:off x="2270332" y="1509552"/>
            <a:ext cx="3134456" cy="1845812"/>
          </a:xfrm>
          <a:prstGeom prst="roundRect">
            <a:avLst>
              <a:gd name="adj" fmla="val 2664"/>
            </a:avLst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zh-CN" altLang="en-US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智慧家园云系统</a:t>
            </a:r>
            <a:endParaRPr kumimoji="1" lang="en-US" altLang="zh-CN" sz="1200" dirty="0">
              <a:latin typeface="Ayuthaya" pitchFamily="2" charset="-34"/>
              <a:ea typeface="Ayuthaya" pitchFamily="2" charset="-34"/>
              <a:cs typeface="Ayuthaya" pitchFamily="2" charset="-34"/>
            </a:endParaRP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E375EDCD-4325-3844-8628-F0916B166AF5}"/>
              </a:ext>
            </a:extLst>
          </p:cNvPr>
          <p:cNvSpPr/>
          <p:nvPr/>
        </p:nvSpPr>
        <p:spPr>
          <a:xfrm>
            <a:off x="2526672" y="2758510"/>
            <a:ext cx="1088372" cy="462881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 err="1">
                <a:latin typeface="Ayuthaya" pitchFamily="2" charset="-34"/>
                <a:ea typeface="Ayuthaya" pitchFamily="2" charset="-34"/>
                <a:cs typeface="Ayuthaya" pitchFamily="2" charset="-34"/>
              </a:rPr>
              <a:t>AppServer</a:t>
            </a:r>
            <a:endParaRPr kumimoji="1" lang="en-US" altLang="zh-CN" sz="1100">
              <a:latin typeface="Ayuthaya" pitchFamily="2" charset="-34"/>
              <a:ea typeface="Ayuthaya" pitchFamily="2" charset="-34"/>
              <a:cs typeface="Ayuthaya" pitchFamily="2" charset="-34"/>
            </a:endParaRPr>
          </a:p>
          <a:p>
            <a:pPr algn="ctr"/>
            <a:r>
              <a:rPr kumimoji="1" lang="zh-CN" altLang="en-US" sz="1100">
                <a:latin typeface="Ayuthaya" pitchFamily="2" charset="-34"/>
                <a:ea typeface="Ayuthaya" pitchFamily="2" charset="-34"/>
                <a:cs typeface="Ayuthaya" pitchFamily="2" charset="-34"/>
              </a:rPr>
              <a:t>移动接入</a:t>
            </a:r>
            <a:endParaRPr kumimoji="1" lang="zh-CN" altLang="en-US" sz="11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3A18A5E4-A221-7D4F-B45F-6BE90021D3BE}"/>
              </a:ext>
            </a:extLst>
          </p:cNvPr>
          <p:cNvSpPr/>
          <p:nvPr/>
        </p:nvSpPr>
        <p:spPr>
          <a:xfrm>
            <a:off x="2526672" y="1957851"/>
            <a:ext cx="1114824" cy="462882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latin typeface="Ayuthaya" pitchFamily="2" charset="-34"/>
                <a:ea typeface="Ayuthaya" pitchFamily="2" charset="-34"/>
                <a:cs typeface="Ayuthaya" pitchFamily="2" charset="-34"/>
              </a:rPr>
              <a:t>Platform</a:t>
            </a:r>
          </a:p>
          <a:p>
            <a:pPr algn="ctr"/>
            <a:r>
              <a:rPr kumimoji="1" lang="zh-CN" altLang="en-US" sz="1100">
                <a:latin typeface="Ayuthaya" pitchFamily="2" charset="-34"/>
                <a:ea typeface="Ayuthaya" pitchFamily="2" charset="-34"/>
                <a:cs typeface="Ayuthaya" pitchFamily="2" charset="-34"/>
              </a:rPr>
              <a:t>管理系统</a:t>
            </a:r>
            <a:endParaRPr kumimoji="1" lang="en-US" altLang="zh-CN" sz="1100">
              <a:latin typeface="Ayuthaya" pitchFamily="2" charset="-34"/>
              <a:ea typeface="Ayuthaya" pitchFamily="2" charset="-34"/>
              <a:cs typeface="Ayuthaya" pitchFamily="2" charset="-34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634C6F4A-0564-E94A-94D1-6A3DDEE39E86}"/>
              </a:ext>
            </a:extLst>
          </p:cNvPr>
          <p:cNvSpPr/>
          <p:nvPr/>
        </p:nvSpPr>
        <p:spPr>
          <a:xfrm>
            <a:off x="4262695" y="1957851"/>
            <a:ext cx="1006440" cy="462882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>
                <a:latin typeface="Ayuthaya" pitchFamily="2" charset="-34"/>
                <a:ea typeface="Ayuthaya" pitchFamily="2" charset="-34"/>
                <a:cs typeface="Ayuthaya" pitchFamily="2" charset="-34"/>
              </a:rPr>
              <a:t>IoT-Proxy</a:t>
            </a:r>
          </a:p>
          <a:p>
            <a:pPr algn="ctr"/>
            <a:r>
              <a:rPr kumimoji="1" lang="zh-CN" altLang="en-US" sz="1000">
                <a:latin typeface="Ayuthaya" pitchFamily="2" charset="-34"/>
                <a:ea typeface="Ayuthaya" pitchFamily="2" charset="-34"/>
                <a:cs typeface="Ayuthaya" pitchFamily="2" charset="-34"/>
              </a:rPr>
              <a:t>外围接口</a:t>
            </a:r>
            <a:endParaRPr kumimoji="1" lang="zh-CN" altLang="en-US" sz="10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996658BA-CA29-ED45-8FC4-BA26C9D12AC1}"/>
              </a:ext>
            </a:extLst>
          </p:cNvPr>
          <p:cNvSpPr/>
          <p:nvPr/>
        </p:nvSpPr>
        <p:spPr>
          <a:xfrm>
            <a:off x="6259168" y="1818904"/>
            <a:ext cx="1432727" cy="1502613"/>
          </a:xfrm>
          <a:prstGeom prst="roundRect">
            <a:avLst>
              <a:gd name="adj" fmla="val 3746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zh-CN" altLang="en-US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华为</a:t>
            </a:r>
            <a:r>
              <a:rPr kumimoji="1" lang="en-US" altLang="zh-CN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IoT</a:t>
            </a:r>
            <a:r>
              <a:rPr kumimoji="1" lang="zh-CN" altLang="en-US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平台</a:t>
            </a:r>
            <a:endParaRPr kumimoji="1" lang="zh-CN" altLang="en-US" sz="12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8A98482F-5AB8-4F43-AD23-6C9901BB39CB}"/>
              </a:ext>
            </a:extLst>
          </p:cNvPr>
          <p:cNvSpPr/>
          <p:nvPr/>
        </p:nvSpPr>
        <p:spPr>
          <a:xfrm>
            <a:off x="6444757" y="2761053"/>
            <a:ext cx="1061545" cy="42628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South</a:t>
            </a:r>
          </a:p>
          <a:p>
            <a:pPr algn="ctr"/>
            <a:r>
              <a:rPr kumimoji="1" lang="zh-CN" altLang="en-US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应用平台</a:t>
            </a:r>
            <a:endParaRPr kumimoji="1" lang="zh-CN" altLang="en-US" sz="12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55B2C216-D1F8-9841-B5E9-CA400329573C}"/>
              </a:ext>
            </a:extLst>
          </p:cNvPr>
          <p:cNvSpPr/>
          <p:nvPr/>
        </p:nvSpPr>
        <p:spPr>
          <a:xfrm>
            <a:off x="6444758" y="2249139"/>
            <a:ext cx="1061545" cy="42628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North</a:t>
            </a:r>
          </a:p>
          <a:p>
            <a:pPr algn="ctr"/>
            <a:r>
              <a:rPr kumimoji="1" lang="zh-CN" altLang="en-US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设备平台</a:t>
            </a:r>
            <a:endParaRPr kumimoji="1" lang="zh-CN" altLang="en-US" sz="12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25E97E52-D482-B04D-BE96-C489AFD6BA90}"/>
              </a:ext>
            </a:extLst>
          </p:cNvPr>
          <p:cNvSpPr/>
          <p:nvPr/>
        </p:nvSpPr>
        <p:spPr>
          <a:xfrm>
            <a:off x="7287174" y="3996671"/>
            <a:ext cx="1432727" cy="1502613"/>
          </a:xfrm>
          <a:prstGeom prst="roundRect">
            <a:avLst>
              <a:gd name="adj" fmla="val 3746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zh-CN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Green+</a:t>
            </a:r>
            <a:r>
              <a:rPr kumimoji="1" lang="zh-CN" altLang="en-US" sz="1200">
                <a:latin typeface="Ayuthaya" pitchFamily="2" charset="-34"/>
                <a:cs typeface="Ayuthaya" pitchFamily="2" charset="-34"/>
              </a:rPr>
              <a:t>平台</a:t>
            </a: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1A579C60-9862-8848-B0B4-F178D5683C68}"/>
              </a:ext>
            </a:extLst>
          </p:cNvPr>
          <p:cNvSpPr/>
          <p:nvPr/>
        </p:nvSpPr>
        <p:spPr>
          <a:xfrm>
            <a:off x="7472764" y="4426907"/>
            <a:ext cx="1061545" cy="42628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IOC</a:t>
            </a:r>
          </a:p>
          <a:p>
            <a:pPr algn="ctr"/>
            <a:r>
              <a:rPr kumimoji="1" lang="zh-CN" altLang="en-US" sz="1200">
                <a:latin typeface="Ayuthaya" pitchFamily="2" charset="-34"/>
                <a:cs typeface="Ayuthaya" pitchFamily="2" charset="-34"/>
              </a:rPr>
              <a:t>智慧系统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56DE3BE4-B45B-D045-A907-7F938EF5C714}"/>
              </a:ext>
            </a:extLst>
          </p:cNvPr>
          <p:cNvSpPr/>
          <p:nvPr/>
        </p:nvSpPr>
        <p:spPr>
          <a:xfrm>
            <a:off x="7472764" y="4964029"/>
            <a:ext cx="1061545" cy="42628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App</a:t>
            </a:r>
          </a:p>
          <a:p>
            <a:pPr algn="ctr"/>
            <a:r>
              <a:rPr kumimoji="1" lang="zh-CN" altLang="en-US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移动应用</a:t>
            </a:r>
            <a:endParaRPr kumimoji="1" lang="zh-CN" altLang="en-US" sz="12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8BBC7DD1-4595-0046-9ED3-AABE04787EC7}"/>
              </a:ext>
            </a:extLst>
          </p:cNvPr>
          <p:cNvSpPr/>
          <p:nvPr/>
        </p:nvSpPr>
        <p:spPr>
          <a:xfrm>
            <a:off x="3898544" y="5013151"/>
            <a:ext cx="1061545" cy="426282"/>
          </a:xfrm>
          <a:prstGeom prst="round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SmartBox</a:t>
            </a:r>
            <a:endParaRPr kumimoji="1" lang="zh-CN" altLang="en-US" sz="1200" dirty="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18" name="云形 17">
            <a:extLst>
              <a:ext uri="{FF2B5EF4-FFF2-40B4-BE49-F238E27FC236}">
                <a16:creationId xmlns:a16="http://schemas.microsoft.com/office/drawing/2014/main" id="{7FB6452B-2F62-8B47-BEDB-D3FBE8CEFAD0}"/>
              </a:ext>
            </a:extLst>
          </p:cNvPr>
          <p:cNvSpPr/>
          <p:nvPr/>
        </p:nvSpPr>
        <p:spPr>
          <a:xfrm>
            <a:off x="4015019" y="5674240"/>
            <a:ext cx="750896" cy="482600"/>
          </a:xfrm>
          <a:prstGeom prst="clou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 err="1">
                <a:latin typeface="Ayuthaya" pitchFamily="2" charset="-34"/>
                <a:ea typeface="Ayuthaya" pitchFamily="2" charset="-34"/>
                <a:cs typeface="Ayuthaya" pitchFamily="2" charset="-34"/>
              </a:rPr>
              <a:t>wifi</a:t>
            </a:r>
            <a:endParaRPr kumimoji="1" lang="zh-CN" altLang="en-US" sz="1000" dirty="0">
              <a:latin typeface="Ayuthaya" pitchFamily="2" charset="-34"/>
              <a:cs typeface="Ayuthaya" pitchFamily="2" charset="-34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03194C2F-2178-BF4A-9D96-B03ED67EB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3323" y="4575362"/>
            <a:ext cx="428765" cy="428765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4E8B1015-E67A-A543-83C2-9528EB37D3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217" y="1893901"/>
            <a:ext cx="590781" cy="590781"/>
          </a:xfrm>
          <a:prstGeom prst="rect">
            <a:avLst/>
          </a:prstGeom>
        </p:spPr>
      </p:pic>
      <p:grpSp>
        <p:nvGrpSpPr>
          <p:cNvPr id="27" name="组合 26">
            <a:extLst>
              <a:ext uri="{FF2B5EF4-FFF2-40B4-BE49-F238E27FC236}">
                <a16:creationId xmlns:a16="http://schemas.microsoft.com/office/drawing/2014/main" id="{42775567-C4A3-4A41-9EEA-44448F2ABD76}"/>
              </a:ext>
            </a:extLst>
          </p:cNvPr>
          <p:cNvGrpSpPr/>
          <p:nvPr/>
        </p:nvGrpSpPr>
        <p:grpSpPr>
          <a:xfrm>
            <a:off x="878676" y="3834146"/>
            <a:ext cx="1245803" cy="731624"/>
            <a:chOff x="884210" y="4764773"/>
            <a:chExt cx="1245803" cy="731624"/>
          </a:xfrm>
        </p:grpSpPr>
        <p:sp>
          <p:nvSpPr>
            <p:cNvPr id="17" name="圆角矩形 16">
              <a:extLst>
                <a:ext uri="{FF2B5EF4-FFF2-40B4-BE49-F238E27FC236}">
                  <a16:creationId xmlns:a16="http://schemas.microsoft.com/office/drawing/2014/main" id="{29A8537A-8413-0D48-8B0E-5BBCA4086C7C}"/>
                </a:ext>
              </a:extLst>
            </p:cNvPr>
            <p:cNvSpPr/>
            <p:nvPr/>
          </p:nvSpPr>
          <p:spPr>
            <a:xfrm>
              <a:off x="884210" y="4952238"/>
              <a:ext cx="1061545" cy="426282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>
                  <a:latin typeface="Ayuthaya" pitchFamily="2" charset="-34"/>
                  <a:ea typeface="Ayuthaya" pitchFamily="2" charset="-34"/>
                  <a:cs typeface="Ayuthaya" pitchFamily="2" charset="-34"/>
                </a:rPr>
                <a:t>App</a:t>
              </a:r>
            </a:p>
            <a:p>
              <a:pPr algn="ctr"/>
              <a:r>
                <a:rPr kumimoji="1" lang="zh-CN" altLang="en-US" sz="1000">
                  <a:latin typeface="Ayuthaya" pitchFamily="2" charset="-34"/>
                  <a:cs typeface="Ayuthaya" pitchFamily="2" charset="-34"/>
                </a:rPr>
                <a:t>智慧终端</a:t>
              </a:r>
            </a:p>
          </p:txBody>
        </p:sp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B1F7449B-3264-CB4E-A196-5C330A79E8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4210" y="4764773"/>
              <a:ext cx="374792" cy="374792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68D20686-76E3-E140-9C51-1A53AB380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61497" y="5165379"/>
              <a:ext cx="368516" cy="331018"/>
            </a:xfrm>
            <a:prstGeom prst="rect">
              <a:avLst/>
            </a:prstGeom>
          </p:spPr>
        </p:pic>
      </p:grpSp>
      <p:cxnSp>
        <p:nvCxnSpPr>
          <p:cNvPr id="30" name="肘形连接符 29">
            <a:extLst>
              <a:ext uri="{FF2B5EF4-FFF2-40B4-BE49-F238E27FC236}">
                <a16:creationId xmlns:a16="http://schemas.microsoft.com/office/drawing/2014/main" id="{8F38EE96-AB8B-D048-9823-2944425F7B88}"/>
              </a:ext>
            </a:extLst>
          </p:cNvPr>
          <p:cNvCxnSpPr>
            <a:cxnSpLocks/>
            <a:stCxn id="17" idx="0"/>
            <a:endCxn id="7" idx="1"/>
          </p:cNvCxnSpPr>
          <p:nvPr/>
        </p:nvCxnSpPr>
        <p:spPr>
          <a:xfrm rot="5400000" flipH="1" flipV="1">
            <a:off x="1452230" y="2947170"/>
            <a:ext cx="1031660" cy="1117223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肘形连接符 29">
            <a:extLst>
              <a:ext uri="{FF2B5EF4-FFF2-40B4-BE49-F238E27FC236}">
                <a16:creationId xmlns:a16="http://schemas.microsoft.com/office/drawing/2014/main" id="{395A4E7F-9F4A-2848-A7E1-7D957E7FB396}"/>
              </a:ext>
            </a:extLst>
          </p:cNvPr>
          <p:cNvCxnSpPr>
            <a:cxnSpLocks/>
            <a:stCxn id="16" idx="0"/>
            <a:endCxn id="6" idx="2"/>
          </p:cNvCxnSpPr>
          <p:nvPr/>
        </p:nvCxnSpPr>
        <p:spPr>
          <a:xfrm rot="5400000" flipH="1" flipV="1">
            <a:off x="3717817" y="3932891"/>
            <a:ext cx="1791761" cy="368760"/>
          </a:xfrm>
          <a:prstGeom prst="curvedConnector3">
            <a:avLst>
              <a:gd name="adj1" fmla="val 50000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肘形连接符 29">
            <a:extLst>
              <a:ext uri="{FF2B5EF4-FFF2-40B4-BE49-F238E27FC236}">
                <a16:creationId xmlns:a16="http://schemas.microsoft.com/office/drawing/2014/main" id="{AC5A4BC7-EE2B-2240-8054-48AAB222CBED}"/>
              </a:ext>
            </a:extLst>
          </p:cNvPr>
          <p:cNvCxnSpPr>
            <a:cxnSpLocks/>
            <a:stCxn id="16" idx="2"/>
            <a:endCxn id="18" idx="3"/>
          </p:cNvCxnSpPr>
          <p:nvPr/>
        </p:nvCxnSpPr>
        <p:spPr>
          <a:xfrm rot="5400000">
            <a:off x="4278692" y="5551208"/>
            <a:ext cx="262400" cy="38850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圆柱体 66">
            <a:extLst>
              <a:ext uri="{FF2B5EF4-FFF2-40B4-BE49-F238E27FC236}">
                <a16:creationId xmlns:a16="http://schemas.microsoft.com/office/drawing/2014/main" id="{EBB7591F-2081-5046-BBEB-29054EB360EE}"/>
              </a:ext>
            </a:extLst>
          </p:cNvPr>
          <p:cNvSpPr/>
          <p:nvPr/>
        </p:nvSpPr>
        <p:spPr>
          <a:xfrm>
            <a:off x="3668396" y="2394853"/>
            <a:ext cx="476708" cy="377837"/>
          </a:xfrm>
          <a:prstGeom prst="can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70" name="肘形连接符 29">
            <a:extLst>
              <a:ext uri="{FF2B5EF4-FFF2-40B4-BE49-F238E27FC236}">
                <a16:creationId xmlns:a16="http://schemas.microsoft.com/office/drawing/2014/main" id="{234998C0-C547-BA47-B560-788A2CE76047}"/>
              </a:ext>
            </a:extLst>
          </p:cNvPr>
          <p:cNvCxnSpPr>
            <a:cxnSpLocks/>
            <a:stCxn id="9" idx="3"/>
            <a:endCxn id="12" idx="1"/>
          </p:cNvCxnSpPr>
          <p:nvPr/>
        </p:nvCxnSpPr>
        <p:spPr>
          <a:xfrm>
            <a:off x="5269135" y="2189292"/>
            <a:ext cx="1175623" cy="272988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肘形连接符 29">
            <a:extLst>
              <a:ext uri="{FF2B5EF4-FFF2-40B4-BE49-F238E27FC236}">
                <a16:creationId xmlns:a16="http://schemas.microsoft.com/office/drawing/2014/main" id="{85F42507-9513-C242-95FD-3D0E53AAFA36}"/>
              </a:ext>
            </a:extLst>
          </p:cNvPr>
          <p:cNvCxnSpPr>
            <a:cxnSpLocks/>
            <a:stCxn id="6" idx="0"/>
          </p:cNvCxnSpPr>
          <p:nvPr/>
        </p:nvCxnSpPr>
        <p:spPr>
          <a:xfrm rot="16200000" flipV="1">
            <a:off x="4625688" y="2586121"/>
            <a:ext cx="312618" cy="32160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肘形连接符 29">
            <a:extLst>
              <a:ext uri="{FF2B5EF4-FFF2-40B4-BE49-F238E27FC236}">
                <a16:creationId xmlns:a16="http://schemas.microsoft.com/office/drawing/2014/main" id="{40D536A5-E27A-B24E-A51E-92C31FEEC67A}"/>
              </a:ext>
            </a:extLst>
          </p:cNvPr>
          <p:cNvCxnSpPr>
            <a:cxnSpLocks/>
            <a:stCxn id="13" idx="0"/>
            <a:endCxn id="11" idx="2"/>
          </p:cNvCxnSpPr>
          <p:nvPr/>
        </p:nvCxnSpPr>
        <p:spPr>
          <a:xfrm rot="16200000" flipV="1">
            <a:off x="7084866" y="3077999"/>
            <a:ext cx="809336" cy="1028008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肘形连接符 29">
            <a:extLst>
              <a:ext uri="{FF2B5EF4-FFF2-40B4-BE49-F238E27FC236}">
                <a16:creationId xmlns:a16="http://schemas.microsoft.com/office/drawing/2014/main" id="{EF31FD5F-A13B-E64A-B9E1-2FD1E16CC029}"/>
              </a:ext>
            </a:extLst>
          </p:cNvPr>
          <p:cNvCxnSpPr>
            <a:cxnSpLocks/>
            <a:stCxn id="6" idx="1"/>
            <a:endCxn id="67" idx="3"/>
          </p:cNvCxnSpPr>
          <p:nvPr/>
        </p:nvCxnSpPr>
        <p:spPr>
          <a:xfrm rot="10800000">
            <a:off x="3906751" y="2772690"/>
            <a:ext cx="388107" cy="217260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肘形连接符 29">
            <a:extLst>
              <a:ext uri="{FF2B5EF4-FFF2-40B4-BE49-F238E27FC236}">
                <a16:creationId xmlns:a16="http://schemas.microsoft.com/office/drawing/2014/main" id="{BFE62376-64D0-3E48-A69E-8D7771ED0670}"/>
              </a:ext>
            </a:extLst>
          </p:cNvPr>
          <p:cNvCxnSpPr>
            <a:cxnSpLocks/>
            <a:stCxn id="67" idx="3"/>
            <a:endCxn id="7" idx="3"/>
          </p:cNvCxnSpPr>
          <p:nvPr/>
        </p:nvCxnSpPr>
        <p:spPr>
          <a:xfrm rot="5400000">
            <a:off x="3652267" y="2735467"/>
            <a:ext cx="217261" cy="291706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肘形连接符 29">
            <a:extLst>
              <a:ext uri="{FF2B5EF4-FFF2-40B4-BE49-F238E27FC236}">
                <a16:creationId xmlns:a16="http://schemas.microsoft.com/office/drawing/2014/main" id="{FA1332D6-5C29-1C46-872A-ADE30A15FAFD}"/>
              </a:ext>
            </a:extLst>
          </p:cNvPr>
          <p:cNvCxnSpPr>
            <a:cxnSpLocks/>
            <a:stCxn id="8" idx="3"/>
            <a:endCxn id="67" idx="1"/>
          </p:cNvCxnSpPr>
          <p:nvPr/>
        </p:nvCxnSpPr>
        <p:spPr>
          <a:xfrm>
            <a:off x="3641496" y="2189292"/>
            <a:ext cx="265254" cy="205561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9" name="组合 88">
            <a:extLst>
              <a:ext uri="{FF2B5EF4-FFF2-40B4-BE49-F238E27FC236}">
                <a16:creationId xmlns:a16="http://schemas.microsoft.com/office/drawing/2014/main" id="{6C59A3C2-F243-774E-846C-B95E76B197EB}"/>
              </a:ext>
            </a:extLst>
          </p:cNvPr>
          <p:cNvGrpSpPr/>
          <p:nvPr/>
        </p:nvGrpSpPr>
        <p:grpSpPr>
          <a:xfrm>
            <a:off x="2591757" y="5423581"/>
            <a:ext cx="1245803" cy="731624"/>
            <a:chOff x="884210" y="4764773"/>
            <a:chExt cx="1245803" cy="731624"/>
          </a:xfrm>
        </p:grpSpPr>
        <p:sp>
          <p:nvSpPr>
            <p:cNvPr id="90" name="圆角矩形 89">
              <a:extLst>
                <a:ext uri="{FF2B5EF4-FFF2-40B4-BE49-F238E27FC236}">
                  <a16:creationId xmlns:a16="http://schemas.microsoft.com/office/drawing/2014/main" id="{5AA928D1-D479-4944-809C-4AA3C80397CE}"/>
                </a:ext>
              </a:extLst>
            </p:cNvPr>
            <p:cNvSpPr/>
            <p:nvPr/>
          </p:nvSpPr>
          <p:spPr>
            <a:xfrm>
              <a:off x="884210" y="4952238"/>
              <a:ext cx="1061545" cy="426282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>
                  <a:latin typeface="Ayuthaya" pitchFamily="2" charset="-34"/>
                  <a:ea typeface="Ayuthaya" pitchFamily="2" charset="-34"/>
                  <a:cs typeface="Ayuthaya" pitchFamily="2" charset="-34"/>
                </a:rPr>
                <a:t>App</a:t>
              </a:r>
            </a:p>
            <a:p>
              <a:pPr algn="ctr"/>
              <a:r>
                <a:rPr kumimoji="1" lang="zh-CN" altLang="en-US" sz="1000">
                  <a:latin typeface="Ayuthaya" pitchFamily="2" charset="-34"/>
                  <a:cs typeface="Ayuthaya" pitchFamily="2" charset="-34"/>
                </a:rPr>
                <a:t>智慧终端</a:t>
              </a:r>
            </a:p>
          </p:txBody>
        </p:sp>
        <p:pic>
          <p:nvPicPr>
            <p:cNvPr id="91" name="图片 90">
              <a:extLst>
                <a:ext uri="{FF2B5EF4-FFF2-40B4-BE49-F238E27FC236}">
                  <a16:creationId xmlns:a16="http://schemas.microsoft.com/office/drawing/2014/main" id="{1A0A718A-A571-A349-BD19-EE686F1DB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4210" y="4764773"/>
              <a:ext cx="374792" cy="374792"/>
            </a:xfrm>
            <a:prstGeom prst="rect">
              <a:avLst/>
            </a:prstGeom>
          </p:spPr>
        </p:pic>
        <p:pic>
          <p:nvPicPr>
            <p:cNvPr id="92" name="图片 91">
              <a:extLst>
                <a:ext uri="{FF2B5EF4-FFF2-40B4-BE49-F238E27FC236}">
                  <a16:creationId xmlns:a16="http://schemas.microsoft.com/office/drawing/2014/main" id="{A74E5BCA-39E5-D340-B3B1-2C787FE700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61497" y="5165379"/>
              <a:ext cx="368516" cy="331018"/>
            </a:xfrm>
            <a:prstGeom prst="rect">
              <a:avLst/>
            </a:prstGeom>
          </p:spPr>
        </p:pic>
      </p:grpSp>
      <p:cxnSp>
        <p:nvCxnSpPr>
          <p:cNvPr id="93" name="肘形连接符 29">
            <a:extLst>
              <a:ext uri="{FF2B5EF4-FFF2-40B4-BE49-F238E27FC236}">
                <a16:creationId xmlns:a16="http://schemas.microsoft.com/office/drawing/2014/main" id="{2158E82B-B0FB-5A46-90EA-7E5BB2AF6929}"/>
              </a:ext>
            </a:extLst>
          </p:cNvPr>
          <p:cNvCxnSpPr>
            <a:cxnSpLocks/>
            <a:stCxn id="90" idx="0"/>
            <a:endCxn id="18" idx="2"/>
          </p:cNvCxnSpPr>
          <p:nvPr/>
        </p:nvCxnSpPr>
        <p:spPr>
          <a:xfrm rot="16200000" flipH="1">
            <a:off x="3417692" y="5315884"/>
            <a:ext cx="304494" cy="894818"/>
          </a:xfrm>
          <a:prstGeom prst="curvedConnector4">
            <a:avLst>
              <a:gd name="adj1" fmla="val -75075"/>
              <a:gd name="adj2" fmla="val 7952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肘形连接符 29">
            <a:extLst>
              <a:ext uri="{FF2B5EF4-FFF2-40B4-BE49-F238E27FC236}">
                <a16:creationId xmlns:a16="http://schemas.microsoft.com/office/drawing/2014/main" id="{3BBB0EC7-816C-244D-A98D-D14008A9E21C}"/>
              </a:ext>
            </a:extLst>
          </p:cNvPr>
          <p:cNvCxnSpPr>
            <a:cxnSpLocks/>
            <a:stCxn id="24" idx="3"/>
            <a:endCxn id="8" idx="1"/>
          </p:cNvCxnSpPr>
          <p:nvPr/>
        </p:nvCxnSpPr>
        <p:spPr>
          <a:xfrm>
            <a:off x="1423998" y="2189292"/>
            <a:ext cx="1102674" cy="12700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本框 99">
            <a:extLst>
              <a:ext uri="{FF2B5EF4-FFF2-40B4-BE49-F238E27FC236}">
                <a16:creationId xmlns:a16="http://schemas.microsoft.com/office/drawing/2014/main" id="{DD8429CF-6C75-C843-B62A-1134F5B26F0F}"/>
              </a:ext>
            </a:extLst>
          </p:cNvPr>
          <p:cNvSpPr txBox="1"/>
          <p:nvPr/>
        </p:nvSpPr>
        <p:spPr>
          <a:xfrm>
            <a:off x="944291" y="249814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000">
                <a:latin typeface="Ayuthaya" pitchFamily="2" charset="-34"/>
                <a:cs typeface="Ayuthaya" pitchFamily="2" charset="-34"/>
              </a:rPr>
              <a:t>业主</a:t>
            </a:r>
            <a:r>
              <a:rPr kumimoji="1" lang="en-US" altLang="zh-CN" sz="1000">
                <a:latin typeface="Ayuthaya" pitchFamily="2" charset="-34"/>
                <a:cs typeface="Ayuthaya" pitchFamily="2" charset="-34"/>
              </a:rPr>
              <a:t>/</a:t>
            </a:r>
            <a:r>
              <a:rPr kumimoji="1" lang="zh-CN" altLang="en-US" sz="1000">
                <a:latin typeface="Ayuthaya" pitchFamily="2" charset="-34"/>
                <a:cs typeface="Ayuthaya" pitchFamily="2" charset="-34"/>
              </a:rPr>
              <a:t>工程</a:t>
            </a:r>
            <a:endParaRPr kumimoji="1" lang="en-US" altLang="zh-CN" sz="1000">
              <a:latin typeface="Ayuthaya" pitchFamily="2" charset="-34"/>
              <a:cs typeface="Ayuthaya" pitchFamily="2" charset="-34"/>
            </a:endParaRPr>
          </a:p>
          <a:p>
            <a:r>
              <a:rPr kumimoji="1" lang="zh-CN" altLang="en-US" sz="1000">
                <a:latin typeface="Ayuthaya" pitchFamily="2" charset="-34"/>
                <a:cs typeface="Ayuthaya" pitchFamily="2" charset="-34"/>
              </a:rPr>
              <a:t>管理</a:t>
            </a:r>
          </a:p>
        </p:txBody>
      </p:sp>
      <p:sp>
        <p:nvSpPr>
          <p:cNvPr id="101" name="文本框 100">
            <a:extLst>
              <a:ext uri="{FF2B5EF4-FFF2-40B4-BE49-F238E27FC236}">
                <a16:creationId xmlns:a16="http://schemas.microsoft.com/office/drawing/2014/main" id="{BA09C3A6-6FA7-094C-8893-A40362AE4958}"/>
              </a:ext>
            </a:extLst>
          </p:cNvPr>
          <p:cNvSpPr txBox="1"/>
          <p:nvPr/>
        </p:nvSpPr>
        <p:spPr>
          <a:xfrm>
            <a:off x="1247437" y="3337461"/>
            <a:ext cx="6559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控制</a:t>
            </a:r>
            <a:r>
              <a:rPr kumimoji="1" lang="en-US" altLang="zh-CN" sz="800">
                <a:latin typeface="Ayuthaya" pitchFamily="2" charset="-34"/>
                <a:ea typeface="Ayuthaya" pitchFamily="2" charset="-34"/>
                <a:cs typeface="Ayuthaya" pitchFamily="2" charset="-34"/>
              </a:rPr>
              <a:t>/</a:t>
            </a:r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报警</a:t>
            </a:r>
          </a:p>
        </p:txBody>
      </p:sp>
      <p:sp>
        <p:nvSpPr>
          <p:cNvPr id="102" name="文本框 101">
            <a:extLst>
              <a:ext uri="{FF2B5EF4-FFF2-40B4-BE49-F238E27FC236}">
                <a16:creationId xmlns:a16="http://schemas.microsoft.com/office/drawing/2014/main" id="{8D98C961-8B2D-D64F-8756-17C85DC47B40}"/>
              </a:ext>
            </a:extLst>
          </p:cNvPr>
          <p:cNvSpPr txBox="1"/>
          <p:nvPr/>
        </p:nvSpPr>
        <p:spPr>
          <a:xfrm>
            <a:off x="4015019" y="4194463"/>
            <a:ext cx="9220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状态</a:t>
            </a:r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/</a:t>
            </a:r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控制</a:t>
            </a:r>
            <a:r>
              <a:rPr kumimoji="1" lang="en-US" altLang="zh-CN" sz="800">
                <a:latin typeface="Ayuthaya" pitchFamily="2" charset="-34"/>
                <a:ea typeface="Ayuthaya" pitchFamily="2" charset="-34"/>
                <a:cs typeface="Ayuthaya" pitchFamily="2" charset="-34"/>
              </a:rPr>
              <a:t>/</a:t>
            </a:r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报警</a:t>
            </a:r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2B8E989B-65CD-8C48-ABFF-446560305DC7}"/>
              </a:ext>
            </a:extLst>
          </p:cNvPr>
          <p:cNvSpPr txBox="1"/>
          <p:nvPr/>
        </p:nvSpPr>
        <p:spPr>
          <a:xfrm>
            <a:off x="3266016" y="5388519"/>
            <a:ext cx="7745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000">
                <a:latin typeface="Ayuthaya" pitchFamily="2" charset="-34"/>
                <a:cs typeface="Ayuthaya" pitchFamily="2" charset="-34"/>
              </a:rPr>
              <a:t>控制</a:t>
            </a:r>
            <a:r>
              <a:rPr kumimoji="1" lang="en-US" altLang="zh-CN" sz="1000">
                <a:latin typeface="Ayuthaya" pitchFamily="2" charset="-34"/>
                <a:ea typeface="Ayuthaya" pitchFamily="2" charset="-34"/>
                <a:cs typeface="Ayuthaya" pitchFamily="2" charset="-34"/>
              </a:rPr>
              <a:t>/</a:t>
            </a:r>
            <a:r>
              <a:rPr kumimoji="1" lang="zh-CN" altLang="en-US" sz="1000">
                <a:latin typeface="Ayuthaya" pitchFamily="2" charset="-34"/>
                <a:cs typeface="Ayuthaya" pitchFamily="2" charset="-34"/>
              </a:rPr>
              <a:t>报警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C83EC798-378A-6448-8B12-9EFB0D174FEA}"/>
              </a:ext>
            </a:extLst>
          </p:cNvPr>
          <p:cNvSpPr txBox="1"/>
          <p:nvPr/>
        </p:nvSpPr>
        <p:spPr>
          <a:xfrm>
            <a:off x="4378739" y="2437647"/>
            <a:ext cx="86113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数据</a:t>
            </a:r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/</a:t>
            </a:r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命令转向</a:t>
            </a:r>
          </a:p>
        </p:txBody>
      </p:sp>
      <p:sp>
        <p:nvSpPr>
          <p:cNvPr id="116" name="云形 115">
            <a:extLst>
              <a:ext uri="{FF2B5EF4-FFF2-40B4-BE49-F238E27FC236}">
                <a16:creationId xmlns:a16="http://schemas.microsoft.com/office/drawing/2014/main" id="{7A0E38D2-34F0-0A4C-92F8-FE9CBDC30910}"/>
              </a:ext>
            </a:extLst>
          </p:cNvPr>
          <p:cNvSpPr/>
          <p:nvPr/>
        </p:nvSpPr>
        <p:spPr>
          <a:xfrm>
            <a:off x="3319030" y="3742510"/>
            <a:ext cx="1462967" cy="482600"/>
          </a:xfrm>
          <a:prstGeom prst="cloud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>
                <a:latin typeface="Ayuthaya" pitchFamily="2" charset="-34"/>
                <a:cs typeface="Ayuthaya" pitchFamily="2" charset="-34"/>
              </a:rPr>
              <a:t>internet</a:t>
            </a:r>
            <a:endParaRPr kumimoji="1" lang="zh-CN" altLang="en-US" sz="10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B2809CF8-48EC-CB4E-BDD7-2300727BCB7F}"/>
              </a:ext>
            </a:extLst>
          </p:cNvPr>
          <p:cNvSpPr/>
          <p:nvPr/>
        </p:nvSpPr>
        <p:spPr>
          <a:xfrm>
            <a:off x="5078235" y="3107121"/>
            <a:ext cx="817301" cy="358871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latin typeface="Ayuthaya" pitchFamily="2" charset="-34"/>
                <a:ea typeface="Ayuthaya" pitchFamily="2" charset="-34"/>
                <a:cs typeface="Ayuthaya" pitchFamily="2" charset="-34"/>
              </a:rPr>
              <a:t>Login</a:t>
            </a:r>
          </a:p>
          <a:p>
            <a:pPr algn="ctr"/>
            <a:r>
              <a:rPr kumimoji="1" lang="en-US" altLang="zh-CN" sz="800">
                <a:latin typeface="Ayuthaya" pitchFamily="2" charset="-34"/>
                <a:ea typeface="Ayuthaya" pitchFamily="2" charset="-34"/>
                <a:cs typeface="Ayuthaya" pitchFamily="2" charset="-34"/>
              </a:rPr>
              <a:t>Server</a:t>
            </a:r>
            <a:endParaRPr kumimoji="1" lang="zh-CN" altLang="en-US" sz="800">
              <a:latin typeface="Ayuthaya" pitchFamily="2" charset="-34"/>
              <a:cs typeface="Ayuthaya" pitchFamily="2" charset="-34"/>
            </a:endParaRPr>
          </a:p>
        </p:txBody>
      </p:sp>
      <p:cxnSp>
        <p:nvCxnSpPr>
          <p:cNvPr id="47" name="肘形连接符 29">
            <a:extLst>
              <a:ext uri="{FF2B5EF4-FFF2-40B4-BE49-F238E27FC236}">
                <a16:creationId xmlns:a16="http://schemas.microsoft.com/office/drawing/2014/main" id="{8D7BE550-B1D8-7749-9D9C-462CF3149C5D}"/>
              </a:ext>
            </a:extLst>
          </p:cNvPr>
          <p:cNvCxnSpPr>
            <a:cxnSpLocks/>
            <a:stCxn id="16" idx="0"/>
            <a:endCxn id="46" idx="2"/>
          </p:cNvCxnSpPr>
          <p:nvPr/>
        </p:nvCxnSpPr>
        <p:spPr>
          <a:xfrm rot="5400000" flipH="1" flipV="1">
            <a:off x="4184522" y="3710788"/>
            <a:ext cx="1547159" cy="1057569"/>
          </a:xfrm>
          <a:prstGeom prst="curvedConnector3">
            <a:avLst>
              <a:gd name="adj1" fmla="val 50000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5">
            <a:extLst>
              <a:ext uri="{FF2B5EF4-FFF2-40B4-BE49-F238E27FC236}">
                <a16:creationId xmlns:a16="http://schemas.microsoft.com/office/drawing/2014/main" id="{A710C785-8A12-6441-8563-E8AACB9653F3}"/>
              </a:ext>
            </a:extLst>
          </p:cNvPr>
          <p:cNvSpPr/>
          <p:nvPr/>
        </p:nvSpPr>
        <p:spPr>
          <a:xfrm>
            <a:off x="4294857" y="2758510"/>
            <a:ext cx="1006440" cy="462880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 dirty="0" err="1">
                <a:latin typeface="Ayuthaya" pitchFamily="2" charset="-34"/>
                <a:ea typeface="Ayuthaya" pitchFamily="2" charset="-34"/>
                <a:cs typeface="Ayuthaya" pitchFamily="2" charset="-34"/>
              </a:rPr>
              <a:t>BoxServer</a:t>
            </a:r>
            <a:endParaRPr kumimoji="1" lang="en-US" altLang="zh-CN" sz="1100">
              <a:latin typeface="Ayuthaya" pitchFamily="2" charset="-34"/>
              <a:ea typeface="Ayuthaya" pitchFamily="2" charset="-34"/>
              <a:cs typeface="Ayuthaya" pitchFamily="2" charset="-34"/>
            </a:endParaRPr>
          </a:p>
          <a:p>
            <a:pPr algn="ctr"/>
            <a:r>
              <a:rPr kumimoji="1" lang="zh-CN" altLang="en-US" sz="1100">
                <a:latin typeface="Ayuthaya" pitchFamily="2" charset="-34"/>
                <a:ea typeface="Ayuthaya" pitchFamily="2" charset="-34"/>
                <a:cs typeface="Ayuthaya" pitchFamily="2" charset="-34"/>
              </a:rPr>
              <a:t>设备接入</a:t>
            </a:r>
            <a:endParaRPr kumimoji="1" lang="zh-CN" altLang="en-US" sz="11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51" name="圆角矩形 50">
            <a:extLst>
              <a:ext uri="{FF2B5EF4-FFF2-40B4-BE49-F238E27FC236}">
                <a16:creationId xmlns:a16="http://schemas.microsoft.com/office/drawing/2014/main" id="{51CCDB4E-ED44-3341-913E-61F5EF94365A}"/>
              </a:ext>
            </a:extLst>
          </p:cNvPr>
          <p:cNvSpPr/>
          <p:nvPr/>
        </p:nvSpPr>
        <p:spPr>
          <a:xfrm>
            <a:off x="4678046" y="5333424"/>
            <a:ext cx="602257" cy="358871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latin typeface="Ayuthaya" pitchFamily="2" charset="-34"/>
                <a:ea typeface="Ayuthaya" pitchFamily="2" charset="-34"/>
                <a:cs typeface="Ayuthaya" pitchFamily="2" charset="-34"/>
              </a:rPr>
              <a:t>ssdp server</a:t>
            </a:r>
            <a:endParaRPr kumimoji="1" lang="zh-CN" altLang="en-US" sz="800">
              <a:latin typeface="Ayuthaya" pitchFamily="2" charset="-34"/>
              <a:cs typeface="Ayuthaya" pitchFamily="2" charset="-34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4CF6A68-394A-A24D-B53F-043C848D61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47180" y="5981066"/>
            <a:ext cx="315277" cy="229646"/>
          </a:xfrm>
          <a:prstGeom prst="rect">
            <a:avLst/>
          </a:prstGeom>
        </p:spPr>
      </p:pic>
      <p:pic>
        <p:nvPicPr>
          <p:cNvPr id="53" name="图片 52">
            <a:extLst>
              <a:ext uri="{FF2B5EF4-FFF2-40B4-BE49-F238E27FC236}">
                <a16:creationId xmlns:a16="http://schemas.microsoft.com/office/drawing/2014/main" id="{0EE0CBCF-871D-7243-8A91-83C09A240E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3856" y="5905141"/>
            <a:ext cx="374792" cy="374792"/>
          </a:xfrm>
          <a:prstGeom prst="rect">
            <a:avLst/>
          </a:prstGeom>
        </p:spPr>
      </p:pic>
      <p:cxnSp>
        <p:nvCxnSpPr>
          <p:cNvPr id="54" name="肘形连接符 29">
            <a:extLst>
              <a:ext uri="{FF2B5EF4-FFF2-40B4-BE49-F238E27FC236}">
                <a16:creationId xmlns:a16="http://schemas.microsoft.com/office/drawing/2014/main" id="{065417DD-6FD0-FD47-B844-F09AF7361810}"/>
              </a:ext>
            </a:extLst>
          </p:cNvPr>
          <p:cNvCxnSpPr>
            <a:cxnSpLocks/>
            <a:stCxn id="18" idx="0"/>
            <a:endCxn id="51" idx="2"/>
          </p:cNvCxnSpPr>
          <p:nvPr/>
        </p:nvCxnSpPr>
        <p:spPr>
          <a:xfrm flipV="1">
            <a:off x="4765289" y="5692295"/>
            <a:ext cx="213886" cy="223245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肘形连接符 29">
            <a:extLst>
              <a:ext uri="{FF2B5EF4-FFF2-40B4-BE49-F238E27FC236}">
                <a16:creationId xmlns:a16="http://schemas.microsoft.com/office/drawing/2014/main" id="{01976060-312C-224F-B354-6FB6AE9C3D8E}"/>
              </a:ext>
            </a:extLst>
          </p:cNvPr>
          <p:cNvCxnSpPr>
            <a:cxnSpLocks/>
            <a:stCxn id="5" idx="1"/>
            <a:endCxn id="18" idx="1"/>
          </p:cNvCxnSpPr>
          <p:nvPr/>
        </p:nvCxnSpPr>
        <p:spPr>
          <a:xfrm rot="10800000" flipV="1">
            <a:off x="4390468" y="6095888"/>
            <a:ext cx="556713" cy="60437"/>
          </a:xfrm>
          <a:prstGeom prst="curvedConnector4">
            <a:avLst>
              <a:gd name="adj1" fmla="val 16280"/>
              <a:gd name="adj2" fmla="val 5682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图片 28">
            <a:extLst>
              <a:ext uri="{FF2B5EF4-FFF2-40B4-BE49-F238E27FC236}">
                <a16:creationId xmlns:a16="http://schemas.microsoft.com/office/drawing/2014/main" id="{FEAAAD91-74EA-3C49-A5F0-0F7301045E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5308295" y="5965346"/>
            <a:ext cx="254382" cy="25438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肘形连接符 29">
            <a:extLst>
              <a:ext uri="{FF2B5EF4-FFF2-40B4-BE49-F238E27FC236}">
                <a16:creationId xmlns:a16="http://schemas.microsoft.com/office/drawing/2014/main" id="{0A5D1218-6917-B340-97D1-BC20C4E2380F}"/>
              </a:ext>
            </a:extLst>
          </p:cNvPr>
          <p:cNvCxnSpPr>
            <a:cxnSpLocks/>
            <a:stCxn id="6" idx="1"/>
            <a:endCxn id="7" idx="2"/>
          </p:cNvCxnSpPr>
          <p:nvPr/>
        </p:nvCxnSpPr>
        <p:spPr>
          <a:xfrm rot="10800000" flipV="1">
            <a:off x="3070859" y="2989949"/>
            <a:ext cx="1223999" cy="231441"/>
          </a:xfrm>
          <a:prstGeom prst="curvedConnector4">
            <a:avLst>
              <a:gd name="adj1" fmla="val 27770"/>
              <a:gd name="adj2" fmla="val 19877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2308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圆角矩形 43">
            <a:extLst>
              <a:ext uri="{FF2B5EF4-FFF2-40B4-BE49-F238E27FC236}">
                <a16:creationId xmlns:a16="http://schemas.microsoft.com/office/drawing/2014/main" id="{F2D4C100-EFB7-A44C-9AC7-4B14F21BC710}"/>
              </a:ext>
            </a:extLst>
          </p:cNvPr>
          <p:cNvSpPr/>
          <p:nvPr/>
        </p:nvSpPr>
        <p:spPr>
          <a:xfrm>
            <a:off x="3183691" y="3587757"/>
            <a:ext cx="2738225" cy="1627268"/>
          </a:xfrm>
          <a:prstGeom prst="roundRect">
            <a:avLst>
              <a:gd name="adj" fmla="val 2664"/>
            </a:avLst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zh-CN" altLang="en-US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家庭</a:t>
            </a:r>
            <a:endParaRPr kumimoji="1" lang="en-US" altLang="zh-CN" sz="1200" dirty="0">
              <a:latin typeface="Ayuthaya" pitchFamily="2" charset="-34"/>
              <a:ea typeface="Ayuthaya" pitchFamily="2" charset="-34"/>
              <a:cs typeface="Ayuthaya" pitchFamily="2" charset="-34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03194C2F-2178-BF4A-9D96-B03ED67EB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0800" y="3570293"/>
            <a:ext cx="278162" cy="278162"/>
          </a:xfrm>
          <a:prstGeom prst="rect">
            <a:avLst/>
          </a:prstGeom>
        </p:spPr>
      </p:pic>
      <p:cxnSp>
        <p:nvCxnSpPr>
          <p:cNvPr id="35" name="肘形连接符 29">
            <a:extLst>
              <a:ext uri="{FF2B5EF4-FFF2-40B4-BE49-F238E27FC236}">
                <a16:creationId xmlns:a16="http://schemas.microsoft.com/office/drawing/2014/main" id="{395A4E7F-9F4A-2848-A7E1-7D957E7FB396}"/>
              </a:ext>
            </a:extLst>
          </p:cNvPr>
          <p:cNvCxnSpPr>
            <a:cxnSpLocks/>
            <a:stCxn id="28" idx="1"/>
            <a:endCxn id="60" idx="0"/>
          </p:cNvCxnSpPr>
          <p:nvPr/>
        </p:nvCxnSpPr>
        <p:spPr>
          <a:xfrm rot="10800000" flipV="1">
            <a:off x="4026377" y="3896824"/>
            <a:ext cx="502571" cy="352588"/>
          </a:xfrm>
          <a:prstGeom prst="curvedConnector2">
            <a:avLst/>
          </a:prstGeom>
          <a:ln w="3175">
            <a:solidFill>
              <a:schemeClr val="tx2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文本框 101">
            <a:extLst>
              <a:ext uri="{FF2B5EF4-FFF2-40B4-BE49-F238E27FC236}">
                <a16:creationId xmlns:a16="http://schemas.microsoft.com/office/drawing/2014/main" id="{8D98C961-8B2D-D64F-8756-17C85DC47B40}"/>
              </a:ext>
            </a:extLst>
          </p:cNvPr>
          <p:cNvSpPr txBox="1"/>
          <p:nvPr/>
        </p:nvSpPr>
        <p:spPr>
          <a:xfrm>
            <a:off x="2680926" y="4470006"/>
            <a:ext cx="6559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查询</a:t>
            </a:r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/</a:t>
            </a:r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控制</a:t>
            </a:r>
          </a:p>
        </p:txBody>
      </p:sp>
      <p:cxnSp>
        <p:nvCxnSpPr>
          <p:cNvPr id="47" name="肘形连接符 29">
            <a:extLst>
              <a:ext uri="{FF2B5EF4-FFF2-40B4-BE49-F238E27FC236}">
                <a16:creationId xmlns:a16="http://schemas.microsoft.com/office/drawing/2014/main" id="{8D7BE550-B1D8-7749-9D9C-462CF3149C5D}"/>
              </a:ext>
            </a:extLst>
          </p:cNvPr>
          <p:cNvCxnSpPr>
            <a:cxnSpLocks/>
            <a:stCxn id="58" idx="0"/>
            <a:endCxn id="28" idx="3"/>
          </p:cNvCxnSpPr>
          <p:nvPr/>
        </p:nvCxnSpPr>
        <p:spPr>
          <a:xfrm rot="16200000" flipV="1">
            <a:off x="4938225" y="3846417"/>
            <a:ext cx="353660" cy="454473"/>
          </a:xfrm>
          <a:prstGeom prst="curvedConnector2">
            <a:avLst/>
          </a:prstGeom>
          <a:ln w="3175">
            <a:solidFill>
              <a:schemeClr val="tx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圆角矩形 50">
            <a:extLst>
              <a:ext uri="{FF2B5EF4-FFF2-40B4-BE49-F238E27FC236}">
                <a16:creationId xmlns:a16="http://schemas.microsoft.com/office/drawing/2014/main" id="{51CCDB4E-ED44-3341-913E-61F5EF94365A}"/>
              </a:ext>
            </a:extLst>
          </p:cNvPr>
          <p:cNvSpPr/>
          <p:nvPr/>
        </p:nvSpPr>
        <p:spPr>
          <a:xfrm>
            <a:off x="5041161" y="4732044"/>
            <a:ext cx="602257" cy="358871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latin typeface="Ayuthaya" pitchFamily="2" charset="-34"/>
                <a:ea typeface="Ayuthaya" pitchFamily="2" charset="-34"/>
                <a:cs typeface="Ayuthaya" pitchFamily="2" charset="-34"/>
              </a:rPr>
              <a:t>ssdp</a:t>
            </a:r>
            <a:endParaRPr kumimoji="1" lang="zh-CN" altLang="en-US" sz="800">
              <a:latin typeface="Ayuthaya" pitchFamily="2" charset="-34"/>
              <a:cs typeface="Ayuthaya" pitchFamily="2" charset="-34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4CF6A68-394A-A24D-B53F-043C848D6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4748" y="4624530"/>
            <a:ext cx="315277" cy="229646"/>
          </a:xfrm>
          <a:prstGeom prst="rect">
            <a:avLst/>
          </a:prstGeom>
        </p:spPr>
      </p:pic>
      <p:sp>
        <p:nvSpPr>
          <p:cNvPr id="58" name="圆角矩形 57">
            <a:extLst>
              <a:ext uri="{FF2B5EF4-FFF2-40B4-BE49-F238E27FC236}">
                <a16:creationId xmlns:a16="http://schemas.microsoft.com/office/drawing/2014/main" id="{E4720F78-1144-5A4D-ACF6-560CBFC3394A}"/>
              </a:ext>
            </a:extLst>
          </p:cNvPr>
          <p:cNvSpPr/>
          <p:nvPr/>
        </p:nvSpPr>
        <p:spPr>
          <a:xfrm>
            <a:off x="5041162" y="4250484"/>
            <a:ext cx="602257" cy="358871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latin typeface="Ayuthaya" pitchFamily="2" charset="-34"/>
                <a:ea typeface="Ayuthaya" pitchFamily="2" charset="-34"/>
                <a:cs typeface="Ayuthaya" pitchFamily="2" charset="-34"/>
              </a:rPr>
              <a:t>agent</a:t>
            </a:r>
          </a:p>
          <a:p>
            <a:pPr algn="ctr"/>
            <a:r>
              <a:rPr kumimoji="1" lang="zh-CN" altLang="en-US" sz="800">
                <a:latin typeface="Ayuthaya" pitchFamily="2" charset="-34"/>
                <a:ea typeface="Ayuthaya" pitchFamily="2" charset="-34"/>
                <a:cs typeface="Ayuthaya" pitchFamily="2" charset="-34"/>
              </a:rPr>
              <a:t>若琪</a:t>
            </a:r>
            <a:endParaRPr kumimoji="1" lang="zh-CN" altLang="en-US" sz="800">
              <a:latin typeface="Ayuthaya" pitchFamily="2" charset="-34"/>
              <a:cs typeface="Ayuthaya" pitchFamily="2" charset="-34"/>
            </a:endParaRPr>
          </a:p>
        </p:txBody>
      </p:sp>
      <p:pic>
        <p:nvPicPr>
          <p:cNvPr id="59" name="图片 58">
            <a:extLst>
              <a:ext uri="{FF2B5EF4-FFF2-40B4-BE49-F238E27FC236}">
                <a16:creationId xmlns:a16="http://schemas.microsoft.com/office/drawing/2014/main" id="{AABBE37D-0383-7E49-B35F-CAEDC9C34E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0791" y="4263097"/>
            <a:ext cx="368516" cy="331018"/>
          </a:xfrm>
          <a:prstGeom prst="rect">
            <a:avLst/>
          </a:prstGeom>
        </p:spPr>
      </p:pic>
      <p:sp>
        <p:nvSpPr>
          <p:cNvPr id="60" name="圆角矩形 59">
            <a:extLst>
              <a:ext uri="{FF2B5EF4-FFF2-40B4-BE49-F238E27FC236}">
                <a16:creationId xmlns:a16="http://schemas.microsoft.com/office/drawing/2014/main" id="{4F0DBB71-32DF-D94C-825E-7D6AE2AA5385}"/>
              </a:ext>
            </a:extLst>
          </p:cNvPr>
          <p:cNvSpPr/>
          <p:nvPr/>
        </p:nvSpPr>
        <p:spPr>
          <a:xfrm>
            <a:off x="3429004" y="4249412"/>
            <a:ext cx="1194743" cy="35887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800">
                <a:latin typeface="Ayuthaya" pitchFamily="2" charset="-34"/>
                <a:ea typeface="Ayuthaya" pitchFamily="2" charset="-34"/>
                <a:cs typeface="Ayuthaya" pitchFamily="2" charset="-34"/>
              </a:rPr>
              <a:t>主控部分</a:t>
            </a:r>
            <a:endParaRPr kumimoji="1" lang="en-US" altLang="zh-CN" sz="800">
              <a:latin typeface="Ayuthaya" pitchFamily="2" charset="-34"/>
              <a:ea typeface="Ayuthaya" pitchFamily="2" charset="-34"/>
              <a:cs typeface="Ayuthaya" pitchFamily="2" charset="-34"/>
            </a:endParaRPr>
          </a:p>
          <a:p>
            <a:pPr algn="ctr"/>
            <a:r>
              <a:rPr kumimoji="1" lang="en-US" altLang="zh-CN" sz="800">
                <a:latin typeface="Ayuthaya" pitchFamily="2" charset="-34"/>
                <a:ea typeface="Ayuthaya" pitchFamily="2" charset="-34"/>
                <a:cs typeface="Ayuthaya" pitchFamily="2" charset="-34"/>
              </a:rPr>
              <a:t>host</a:t>
            </a:r>
            <a:endParaRPr kumimoji="1" lang="zh-CN" altLang="en-US" sz="8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4271FD6B-50B4-EC42-992C-FCBD1D7CB7ED}"/>
              </a:ext>
            </a:extLst>
          </p:cNvPr>
          <p:cNvSpPr txBox="1"/>
          <p:nvPr/>
        </p:nvSpPr>
        <p:spPr>
          <a:xfrm>
            <a:off x="1761728" y="4349735"/>
            <a:ext cx="60465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900"/>
              <a:t>智能</a:t>
            </a:r>
            <a:r>
              <a:rPr kumimoji="1" lang="en-US" altLang="zh-CN" sz="900"/>
              <a:t>app</a:t>
            </a:r>
            <a:endParaRPr kumimoji="1" lang="zh-CN" altLang="en-US" sz="900"/>
          </a:p>
        </p:txBody>
      </p:sp>
      <p:pic>
        <p:nvPicPr>
          <p:cNvPr id="62" name="图片 61">
            <a:extLst>
              <a:ext uri="{FF2B5EF4-FFF2-40B4-BE49-F238E27FC236}">
                <a16:creationId xmlns:a16="http://schemas.microsoft.com/office/drawing/2014/main" id="{D395DB85-71BC-6247-B936-DDADAB477A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4617" y="4489090"/>
            <a:ext cx="368516" cy="331018"/>
          </a:xfrm>
          <a:prstGeom prst="rect">
            <a:avLst/>
          </a:prstGeom>
        </p:spPr>
      </p:pic>
      <p:sp>
        <p:nvSpPr>
          <p:cNvPr id="63" name="文本框 62">
            <a:extLst>
              <a:ext uri="{FF2B5EF4-FFF2-40B4-BE49-F238E27FC236}">
                <a16:creationId xmlns:a16="http://schemas.microsoft.com/office/drawing/2014/main" id="{7B6FB470-F912-0047-9E22-B15651E46F2F}"/>
              </a:ext>
            </a:extLst>
          </p:cNvPr>
          <p:cNvSpPr txBox="1"/>
          <p:nvPr/>
        </p:nvSpPr>
        <p:spPr>
          <a:xfrm>
            <a:off x="7092142" y="4644786"/>
            <a:ext cx="41549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900"/>
              <a:t>若琪</a:t>
            </a:r>
          </a:p>
        </p:txBody>
      </p:sp>
      <p:sp>
        <p:nvSpPr>
          <p:cNvPr id="65" name="圆角矩形 64">
            <a:extLst>
              <a:ext uri="{FF2B5EF4-FFF2-40B4-BE49-F238E27FC236}">
                <a16:creationId xmlns:a16="http://schemas.microsoft.com/office/drawing/2014/main" id="{58F028C6-92F4-394F-8C7F-CE1F09B78A19}"/>
              </a:ext>
            </a:extLst>
          </p:cNvPr>
          <p:cNvSpPr/>
          <p:nvPr/>
        </p:nvSpPr>
        <p:spPr>
          <a:xfrm>
            <a:off x="3457199" y="4696183"/>
            <a:ext cx="200095" cy="358871"/>
          </a:xfrm>
          <a:prstGeom prst="roundRect">
            <a:avLst>
              <a:gd name="adj" fmla="val 13205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800">
                <a:latin typeface="Ayuthaya" pitchFamily="2" charset="-34"/>
                <a:ea typeface="Ayuthaya" pitchFamily="2" charset="-34"/>
                <a:cs typeface="Ayuthaya" pitchFamily="2" charset="-34"/>
              </a:rPr>
              <a:t>空调</a:t>
            </a:r>
            <a:endParaRPr kumimoji="1" lang="zh-CN" altLang="en-US" sz="8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66" name="圆角矩形 65">
            <a:extLst>
              <a:ext uri="{FF2B5EF4-FFF2-40B4-BE49-F238E27FC236}">
                <a16:creationId xmlns:a16="http://schemas.microsoft.com/office/drawing/2014/main" id="{D8E750DB-022D-6046-AC32-A55E93592237}"/>
              </a:ext>
            </a:extLst>
          </p:cNvPr>
          <p:cNvSpPr/>
          <p:nvPr/>
        </p:nvSpPr>
        <p:spPr>
          <a:xfrm>
            <a:off x="3769881" y="4696183"/>
            <a:ext cx="200095" cy="358871"/>
          </a:xfrm>
          <a:prstGeom prst="roundRect">
            <a:avLst>
              <a:gd name="adj" fmla="val 13205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800">
                <a:latin typeface="Ayuthaya" pitchFamily="2" charset="-34"/>
                <a:ea typeface="Ayuthaya" pitchFamily="2" charset="-34"/>
                <a:cs typeface="Ayuthaya" pitchFamily="2" charset="-34"/>
              </a:rPr>
              <a:t>灯光</a:t>
            </a:r>
            <a:endParaRPr kumimoji="1" lang="zh-CN" altLang="en-US" sz="8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68" name="圆角矩形 67">
            <a:extLst>
              <a:ext uri="{FF2B5EF4-FFF2-40B4-BE49-F238E27FC236}">
                <a16:creationId xmlns:a16="http://schemas.microsoft.com/office/drawing/2014/main" id="{973992BC-BAE1-904F-995D-F0BCF2AF6239}"/>
              </a:ext>
            </a:extLst>
          </p:cNvPr>
          <p:cNvSpPr/>
          <p:nvPr/>
        </p:nvSpPr>
        <p:spPr>
          <a:xfrm>
            <a:off x="4082563" y="4696183"/>
            <a:ext cx="200095" cy="358871"/>
          </a:xfrm>
          <a:prstGeom prst="roundRect">
            <a:avLst>
              <a:gd name="adj" fmla="val 13205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800">
                <a:latin typeface="Ayuthaya" pitchFamily="2" charset="-34"/>
                <a:ea typeface="Ayuthaya" pitchFamily="2" charset="-34"/>
                <a:cs typeface="Ayuthaya" pitchFamily="2" charset="-34"/>
              </a:rPr>
              <a:t>新风</a:t>
            </a:r>
            <a:endParaRPr kumimoji="1" lang="zh-CN" altLang="en-US" sz="8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69" name="圆角矩形 68">
            <a:extLst>
              <a:ext uri="{FF2B5EF4-FFF2-40B4-BE49-F238E27FC236}">
                <a16:creationId xmlns:a16="http://schemas.microsoft.com/office/drawing/2014/main" id="{9AD84715-6F69-434C-B78F-129BA6718DA8}"/>
              </a:ext>
            </a:extLst>
          </p:cNvPr>
          <p:cNvSpPr/>
          <p:nvPr/>
        </p:nvSpPr>
        <p:spPr>
          <a:xfrm>
            <a:off x="4395245" y="4696183"/>
            <a:ext cx="200095" cy="358871"/>
          </a:xfrm>
          <a:prstGeom prst="roundRect">
            <a:avLst>
              <a:gd name="adj" fmla="val 13205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800">
                <a:latin typeface="Ayuthaya" pitchFamily="2" charset="-34"/>
                <a:ea typeface="Ayuthaya" pitchFamily="2" charset="-34"/>
                <a:cs typeface="Ayuthaya" pitchFamily="2" charset="-34"/>
              </a:rPr>
              <a:t>地热</a:t>
            </a:r>
            <a:endParaRPr kumimoji="1" lang="zh-CN" altLang="en-US" sz="800">
              <a:latin typeface="Ayuthaya" pitchFamily="2" charset="-34"/>
              <a:cs typeface="Ayuthaya" pitchFamily="2" charset="-34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12EEDF61-1110-3F4E-9BF1-1EF08AA1C1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8947" y="3717388"/>
            <a:ext cx="358871" cy="358871"/>
          </a:xfrm>
          <a:prstGeom prst="rect">
            <a:avLst/>
          </a:prstGeom>
        </p:spPr>
      </p:pic>
      <p:sp>
        <p:nvSpPr>
          <p:cNvPr id="33" name="文本框 32">
            <a:extLst>
              <a:ext uri="{FF2B5EF4-FFF2-40B4-BE49-F238E27FC236}">
                <a16:creationId xmlns:a16="http://schemas.microsoft.com/office/drawing/2014/main" id="{E9D58AD9-8DF8-BC4C-9A6E-019D273860FF}"/>
              </a:ext>
            </a:extLst>
          </p:cNvPr>
          <p:cNvSpPr txBox="1"/>
          <p:nvPr/>
        </p:nvSpPr>
        <p:spPr>
          <a:xfrm>
            <a:off x="4468990" y="4034656"/>
            <a:ext cx="4667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/>
              <a:t>profile</a:t>
            </a:r>
            <a:endParaRPr kumimoji="1" lang="zh-CN" altLang="en-US" sz="800"/>
          </a:p>
        </p:txBody>
      </p:sp>
      <p:cxnSp>
        <p:nvCxnSpPr>
          <p:cNvPr id="36" name="肘形连接符 35">
            <a:extLst>
              <a:ext uri="{FF2B5EF4-FFF2-40B4-BE49-F238E27FC236}">
                <a16:creationId xmlns:a16="http://schemas.microsoft.com/office/drawing/2014/main" id="{E886139F-04BD-C547-93E0-2DAABE37E207}"/>
              </a:ext>
            </a:extLst>
          </p:cNvPr>
          <p:cNvCxnSpPr>
            <a:stCxn id="51" idx="3"/>
            <a:endCxn id="5" idx="1"/>
          </p:cNvCxnSpPr>
          <p:nvPr/>
        </p:nvCxnSpPr>
        <p:spPr>
          <a:xfrm flipV="1">
            <a:off x="5643418" y="4739353"/>
            <a:ext cx="951330" cy="1721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肘形连接符 74">
            <a:extLst>
              <a:ext uri="{FF2B5EF4-FFF2-40B4-BE49-F238E27FC236}">
                <a16:creationId xmlns:a16="http://schemas.microsoft.com/office/drawing/2014/main" id="{5478DA86-BCB5-2C45-8D98-0195F36285E2}"/>
              </a:ext>
            </a:extLst>
          </p:cNvPr>
          <p:cNvCxnSpPr>
            <a:cxnSpLocks/>
            <a:stCxn id="5" idx="0"/>
            <a:endCxn id="58" idx="3"/>
          </p:cNvCxnSpPr>
          <p:nvPr/>
        </p:nvCxnSpPr>
        <p:spPr>
          <a:xfrm rot="16200000" flipV="1">
            <a:off x="6100598" y="3972741"/>
            <a:ext cx="194610" cy="110896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肘形连接符 77">
            <a:extLst>
              <a:ext uri="{FF2B5EF4-FFF2-40B4-BE49-F238E27FC236}">
                <a16:creationId xmlns:a16="http://schemas.microsoft.com/office/drawing/2014/main" id="{6F847C5E-4E3C-884D-9933-1C9576430F8A}"/>
              </a:ext>
            </a:extLst>
          </p:cNvPr>
          <p:cNvCxnSpPr>
            <a:cxnSpLocks/>
            <a:stCxn id="51" idx="2"/>
            <a:endCxn id="59" idx="2"/>
          </p:cNvCxnSpPr>
          <p:nvPr/>
        </p:nvCxnSpPr>
        <p:spPr>
          <a:xfrm rot="5400000" flipH="1">
            <a:off x="3655270" y="3403895"/>
            <a:ext cx="496800" cy="2877241"/>
          </a:xfrm>
          <a:prstGeom prst="bentConnector3">
            <a:avLst>
              <a:gd name="adj1" fmla="val -599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肘形连接符 80">
            <a:extLst>
              <a:ext uri="{FF2B5EF4-FFF2-40B4-BE49-F238E27FC236}">
                <a16:creationId xmlns:a16="http://schemas.microsoft.com/office/drawing/2014/main" id="{B451C177-271B-F744-9F22-7CF3665905E2}"/>
              </a:ext>
            </a:extLst>
          </p:cNvPr>
          <p:cNvCxnSpPr>
            <a:cxnSpLocks/>
            <a:stCxn id="59" idx="3"/>
            <a:endCxn id="60" idx="1"/>
          </p:cNvCxnSpPr>
          <p:nvPr/>
        </p:nvCxnSpPr>
        <p:spPr>
          <a:xfrm>
            <a:off x="2649307" y="4428606"/>
            <a:ext cx="779697" cy="24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肘形连接符 87">
            <a:extLst>
              <a:ext uri="{FF2B5EF4-FFF2-40B4-BE49-F238E27FC236}">
                <a16:creationId xmlns:a16="http://schemas.microsoft.com/office/drawing/2014/main" id="{8AFE305A-9516-1E47-8033-E40A7CACF3EE}"/>
              </a:ext>
            </a:extLst>
          </p:cNvPr>
          <p:cNvCxnSpPr>
            <a:cxnSpLocks/>
            <a:stCxn id="58" idx="1"/>
            <a:endCxn id="60" idx="3"/>
          </p:cNvCxnSpPr>
          <p:nvPr/>
        </p:nvCxnSpPr>
        <p:spPr>
          <a:xfrm rot="10800000">
            <a:off x="4623748" y="4428848"/>
            <a:ext cx="417415" cy="107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文本框 93">
            <a:extLst>
              <a:ext uri="{FF2B5EF4-FFF2-40B4-BE49-F238E27FC236}">
                <a16:creationId xmlns:a16="http://schemas.microsoft.com/office/drawing/2014/main" id="{56675B99-73BE-3A40-9765-66194815B30C}"/>
              </a:ext>
            </a:extLst>
          </p:cNvPr>
          <p:cNvSpPr txBox="1"/>
          <p:nvPr/>
        </p:nvSpPr>
        <p:spPr>
          <a:xfrm>
            <a:off x="4208920" y="3195675"/>
            <a:ext cx="63350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/>
              <a:t>查询</a:t>
            </a:r>
            <a:r>
              <a:rPr kumimoji="1" lang="en-US" altLang="zh-CN" sz="800"/>
              <a:t>/</a:t>
            </a:r>
            <a:r>
              <a:rPr kumimoji="1" lang="zh-CN" altLang="en-US" sz="800"/>
              <a:t>控制</a:t>
            </a:r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492DB855-3F5A-2249-AF4F-68256F2F870E}"/>
              </a:ext>
            </a:extLst>
          </p:cNvPr>
          <p:cNvSpPr txBox="1"/>
          <p:nvPr/>
        </p:nvSpPr>
        <p:spPr>
          <a:xfrm>
            <a:off x="4953678" y="3963327"/>
            <a:ext cx="101341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/>
              <a:t>适配若琪协议规格</a:t>
            </a:r>
          </a:p>
        </p:txBody>
      </p:sp>
      <p:pic>
        <p:nvPicPr>
          <p:cNvPr id="97" name="图片 96">
            <a:extLst>
              <a:ext uri="{FF2B5EF4-FFF2-40B4-BE49-F238E27FC236}">
                <a16:creationId xmlns:a16="http://schemas.microsoft.com/office/drawing/2014/main" id="{A14ADA83-7B18-0A41-9EB0-EC23DF5C55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82150" y="3747457"/>
            <a:ext cx="358871" cy="358871"/>
          </a:xfrm>
          <a:prstGeom prst="rect">
            <a:avLst/>
          </a:prstGeom>
        </p:spPr>
      </p:pic>
      <p:cxnSp>
        <p:nvCxnSpPr>
          <p:cNvPr id="98" name="肘形连接符 29">
            <a:extLst>
              <a:ext uri="{FF2B5EF4-FFF2-40B4-BE49-F238E27FC236}">
                <a16:creationId xmlns:a16="http://schemas.microsoft.com/office/drawing/2014/main" id="{8DB44C38-2A0A-1B4C-95F9-B81057FE2B1C}"/>
              </a:ext>
            </a:extLst>
          </p:cNvPr>
          <p:cNvCxnSpPr>
            <a:cxnSpLocks/>
            <a:endCxn id="59" idx="0"/>
          </p:cNvCxnSpPr>
          <p:nvPr/>
        </p:nvCxnSpPr>
        <p:spPr>
          <a:xfrm rot="10800000">
            <a:off x="2465050" y="4263098"/>
            <a:ext cx="958651" cy="48859"/>
          </a:xfrm>
          <a:prstGeom prst="curvedConnector4">
            <a:avLst>
              <a:gd name="adj1" fmla="val 40390"/>
              <a:gd name="adj2" fmla="val 567877"/>
            </a:avLst>
          </a:prstGeom>
          <a:ln w="3175">
            <a:solidFill>
              <a:schemeClr val="tx2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文本框 98">
            <a:extLst>
              <a:ext uri="{FF2B5EF4-FFF2-40B4-BE49-F238E27FC236}">
                <a16:creationId xmlns:a16="http://schemas.microsoft.com/office/drawing/2014/main" id="{F50689D1-FD7A-6C47-8B5E-4DE90FF0E53D}"/>
              </a:ext>
            </a:extLst>
          </p:cNvPr>
          <p:cNvSpPr txBox="1"/>
          <p:nvPr/>
        </p:nvSpPr>
        <p:spPr>
          <a:xfrm>
            <a:off x="2016720" y="4055554"/>
            <a:ext cx="4667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/>
              <a:t>profile</a:t>
            </a:r>
            <a:endParaRPr kumimoji="1" lang="zh-CN" altLang="en-US" sz="800"/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FAB3C16C-B300-534C-BE7C-AC3C1121FB59}"/>
              </a:ext>
            </a:extLst>
          </p:cNvPr>
          <p:cNvSpPr txBox="1"/>
          <p:nvPr/>
        </p:nvSpPr>
        <p:spPr>
          <a:xfrm>
            <a:off x="2499059" y="4050847"/>
            <a:ext cx="100540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获得房型设备定义</a:t>
            </a: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FB1392FB-0640-CD4C-A989-56EBD40C1B34}"/>
              </a:ext>
            </a:extLst>
          </p:cNvPr>
          <p:cNvSpPr txBox="1"/>
          <p:nvPr/>
        </p:nvSpPr>
        <p:spPr>
          <a:xfrm>
            <a:off x="2954497" y="5373073"/>
            <a:ext cx="173637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服务</a:t>
            </a:r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(host)</a:t>
            </a:r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发现返回</a:t>
            </a:r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(</a:t>
            </a:r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组播</a:t>
            </a:r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1900)</a:t>
            </a:r>
            <a:endParaRPr kumimoji="1" lang="zh-CN" altLang="en-US" sz="8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F4ABEA45-61F0-E946-AE68-08CECDA1B19E}"/>
              </a:ext>
            </a:extLst>
          </p:cNvPr>
          <p:cNvSpPr txBox="1"/>
          <p:nvPr/>
        </p:nvSpPr>
        <p:spPr>
          <a:xfrm>
            <a:off x="5643418" y="4890568"/>
            <a:ext cx="122661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服务</a:t>
            </a:r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(agent)</a:t>
            </a:r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发现返回</a:t>
            </a:r>
          </a:p>
        </p:txBody>
      </p:sp>
      <p:sp>
        <p:nvSpPr>
          <p:cNvPr id="73" name="下箭头 72">
            <a:extLst>
              <a:ext uri="{FF2B5EF4-FFF2-40B4-BE49-F238E27FC236}">
                <a16:creationId xmlns:a16="http://schemas.microsoft.com/office/drawing/2014/main" id="{4C8A77C3-C961-644A-9FC4-34A2DAC01ADD}"/>
              </a:ext>
            </a:extLst>
          </p:cNvPr>
          <p:cNvSpPr/>
          <p:nvPr/>
        </p:nvSpPr>
        <p:spPr>
          <a:xfrm>
            <a:off x="3976419" y="4554131"/>
            <a:ext cx="88537" cy="138545"/>
          </a:xfrm>
          <a:prstGeom prst="downArrow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8" name="文本框 107">
            <a:extLst>
              <a:ext uri="{FF2B5EF4-FFF2-40B4-BE49-F238E27FC236}">
                <a16:creationId xmlns:a16="http://schemas.microsoft.com/office/drawing/2014/main" id="{7B12FCE1-B98D-E84D-B511-E49427AE8291}"/>
              </a:ext>
            </a:extLst>
          </p:cNvPr>
          <p:cNvSpPr txBox="1"/>
          <p:nvPr/>
        </p:nvSpPr>
        <p:spPr>
          <a:xfrm>
            <a:off x="4673904" y="4424339"/>
            <a:ext cx="3898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/>
              <a:t>转发</a:t>
            </a:r>
          </a:p>
        </p:txBody>
      </p: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C89B3D7F-11BE-3549-B14C-A1F91BA9887B}"/>
              </a:ext>
            </a:extLst>
          </p:cNvPr>
          <p:cNvGrpSpPr/>
          <p:nvPr/>
        </p:nvGrpSpPr>
        <p:grpSpPr>
          <a:xfrm>
            <a:off x="5634631" y="4459494"/>
            <a:ext cx="304892" cy="254354"/>
            <a:chOff x="5299207" y="4209803"/>
            <a:chExt cx="304892" cy="254354"/>
          </a:xfrm>
        </p:grpSpPr>
        <p:sp>
          <p:nvSpPr>
            <p:cNvPr id="76" name="椭圆 75">
              <a:extLst>
                <a:ext uri="{FF2B5EF4-FFF2-40B4-BE49-F238E27FC236}">
                  <a16:creationId xmlns:a16="http://schemas.microsoft.com/office/drawing/2014/main" id="{726DB280-CFBF-A647-A03B-E39DA4BE06EF}"/>
                </a:ext>
              </a:extLst>
            </p:cNvPr>
            <p:cNvSpPr/>
            <p:nvPr/>
          </p:nvSpPr>
          <p:spPr>
            <a:xfrm>
              <a:off x="5396071" y="4209803"/>
              <a:ext cx="111164" cy="111164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82" name="直线连接符 81">
              <a:extLst>
                <a:ext uri="{FF2B5EF4-FFF2-40B4-BE49-F238E27FC236}">
                  <a16:creationId xmlns:a16="http://schemas.microsoft.com/office/drawing/2014/main" id="{FD928B33-7CE9-B941-97B2-BB6B7A44E7FC}"/>
                </a:ext>
              </a:extLst>
            </p:cNvPr>
            <p:cNvCxnSpPr>
              <a:cxnSpLocks/>
              <a:stCxn id="76" idx="2"/>
            </p:cNvCxnSpPr>
            <p:nvPr/>
          </p:nvCxnSpPr>
          <p:spPr>
            <a:xfrm flipH="1">
              <a:off x="5299207" y="4265385"/>
              <a:ext cx="96864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文本框 109">
              <a:extLst>
                <a:ext uri="{FF2B5EF4-FFF2-40B4-BE49-F238E27FC236}">
                  <a16:creationId xmlns:a16="http://schemas.microsoft.com/office/drawing/2014/main" id="{8D1890A4-6BA2-1347-A305-CA9892156794}"/>
                </a:ext>
              </a:extLst>
            </p:cNvPr>
            <p:cNvSpPr txBox="1"/>
            <p:nvPr/>
          </p:nvSpPr>
          <p:spPr>
            <a:xfrm>
              <a:off x="5299207" y="4294880"/>
              <a:ext cx="304892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500" b="1">
                  <a:solidFill>
                    <a:schemeClr val="accent6"/>
                  </a:solidFill>
                </a:rPr>
                <a:t>http</a:t>
              </a:r>
              <a:endParaRPr kumimoji="1" lang="zh-CN" altLang="en-US" sz="500" b="1">
                <a:solidFill>
                  <a:schemeClr val="accent6"/>
                </a:solidFill>
              </a:endParaRPr>
            </a:p>
          </p:txBody>
        </p:sp>
      </p:grpSp>
      <p:sp>
        <p:nvSpPr>
          <p:cNvPr id="117" name="圆角矩形 116">
            <a:extLst>
              <a:ext uri="{FF2B5EF4-FFF2-40B4-BE49-F238E27FC236}">
                <a16:creationId xmlns:a16="http://schemas.microsoft.com/office/drawing/2014/main" id="{2F086B2C-D46E-2044-B173-2BAE3825C7CB}"/>
              </a:ext>
            </a:extLst>
          </p:cNvPr>
          <p:cNvSpPr/>
          <p:nvPr/>
        </p:nvSpPr>
        <p:spPr>
          <a:xfrm>
            <a:off x="3187230" y="1389340"/>
            <a:ext cx="2738225" cy="1627268"/>
          </a:xfrm>
          <a:prstGeom prst="roundRect">
            <a:avLst>
              <a:gd name="adj" fmla="val 2664"/>
            </a:avLst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zh-CN" altLang="en-US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云端</a:t>
            </a:r>
            <a:endParaRPr kumimoji="1" lang="en-US" altLang="zh-CN" sz="1200" dirty="0">
              <a:latin typeface="Ayuthaya" pitchFamily="2" charset="-34"/>
              <a:ea typeface="Ayuthaya" pitchFamily="2" charset="-34"/>
              <a:cs typeface="Ayuthaya" pitchFamily="2" charset="-34"/>
            </a:endParaRPr>
          </a:p>
        </p:txBody>
      </p:sp>
      <p:sp>
        <p:nvSpPr>
          <p:cNvPr id="118" name="圆角矩形 117">
            <a:extLst>
              <a:ext uri="{FF2B5EF4-FFF2-40B4-BE49-F238E27FC236}">
                <a16:creationId xmlns:a16="http://schemas.microsoft.com/office/drawing/2014/main" id="{E602A201-91AC-954C-AD76-B451E2D66D07}"/>
              </a:ext>
            </a:extLst>
          </p:cNvPr>
          <p:cNvSpPr/>
          <p:nvPr/>
        </p:nvSpPr>
        <p:spPr>
          <a:xfrm>
            <a:off x="3920312" y="2407549"/>
            <a:ext cx="1194743" cy="35887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Server</a:t>
            </a:r>
          </a:p>
          <a:p>
            <a:pPr algn="ctr"/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接入</a:t>
            </a:r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tcp</a:t>
            </a:r>
            <a:endParaRPr kumimoji="1" lang="zh-CN" altLang="en-US" sz="8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119" name="圆角矩形 118">
            <a:extLst>
              <a:ext uri="{FF2B5EF4-FFF2-40B4-BE49-F238E27FC236}">
                <a16:creationId xmlns:a16="http://schemas.microsoft.com/office/drawing/2014/main" id="{B73C8D3F-EFD0-B14C-8A86-EDA6067BFD7A}"/>
              </a:ext>
            </a:extLst>
          </p:cNvPr>
          <p:cNvSpPr/>
          <p:nvPr/>
        </p:nvSpPr>
        <p:spPr>
          <a:xfrm>
            <a:off x="4740032" y="1763103"/>
            <a:ext cx="781202" cy="358871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latin typeface="Ayuthaya" pitchFamily="2" charset="-34"/>
                <a:ea typeface="Ayuthaya" pitchFamily="2" charset="-34"/>
                <a:cs typeface="Ayuthaya" pitchFamily="2" charset="-34"/>
              </a:rPr>
              <a:t>iot-agent</a:t>
            </a:r>
          </a:p>
          <a:p>
            <a:pPr algn="ctr"/>
            <a:r>
              <a:rPr kumimoji="1" lang="en-US" altLang="zh-CN" sz="800">
                <a:latin typeface="Ayuthaya" pitchFamily="2" charset="-34"/>
                <a:ea typeface="Ayuthaya" pitchFamily="2" charset="-34"/>
                <a:cs typeface="Ayuthaya" pitchFamily="2" charset="-34"/>
              </a:rPr>
              <a:t>huawei</a:t>
            </a:r>
            <a:endParaRPr kumimoji="1" lang="zh-CN" altLang="en-US" sz="8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121" name="圆角矩形 120">
            <a:extLst>
              <a:ext uri="{FF2B5EF4-FFF2-40B4-BE49-F238E27FC236}">
                <a16:creationId xmlns:a16="http://schemas.microsoft.com/office/drawing/2014/main" id="{54E44B0A-D3ED-4648-8D12-FF356936590D}"/>
              </a:ext>
            </a:extLst>
          </p:cNvPr>
          <p:cNvSpPr/>
          <p:nvPr/>
        </p:nvSpPr>
        <p:spPr>
          <a:xfrm>
            <a:off x="6324933" y="1389340"/>
            <a:ext cx="1584213" cy="1627268"/>
          </a:xfrm>
          <a:prstGeom prst="roundRect">
            <a:avLst>
              <a:gd name="adj" fmla="val 2664"/>
            </a:avLst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zh-CN" altLang="en-US" sz="1100">
                <a:latin typeface="Ayuthaya" pitchFamily="2" charset="-34"/>
                <a:ea typeface="Ayuthaya" pitchFamily="2" charset="-34"/>
                <a:cs typeface="Ayuthaya" pitchFamily="2" charset="-34"/>
              </a:rPr>
              <a:t>华为</a:t>
            </a:r>
            <a:r>
              <a:rPr kumimoji="1" lang="en-US" altLang="zh-CN" sz="1100">
                <a:latin typeface="Ayuthaya" pitchFamily="2" charset="-34"/>
                <a:ea typeface="Ayuthaya" pitchFamily="2" charset="-34"/>
                <a:cs typeface="Ayuthaya" pitchFamily="2" charset="-34"/>
              </a:rPr>
              <a:t>iot</a:t>
            </a:r>
            <a:endParaRPr kumimoji="1" lang="en-US" altLang="zh-CN" sz="1100" dirty="0">
              <a:latin typeface="Ayuthaya" pitchFamily="2" charset="-34"/>
              <a:ea typeface="Ayuthaya" pitchFamily="2" charset="-34"/>
              <a:cs typeface="Ayuthaya" pitchFamily="2" charset="-34"/>
            </a:endParaRPr>
          </a:p>
        </p:txBody>
      </p:sp>
      <p:pic>
        <p:nvPicPr>
          <p:cNvPr id="123" name="图片 122">
            <a:extLst>
              <a:ext uri="{FF2B5EF4-FFF2-40B4-BE49-F238E27FC236}">
                <a16:creationId xmlns:a16="http://schemas.microsoft.com/office/drawing/2014/main" id="{E61B3BDB-608A-8646-BAED-FFC81098E3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7041" y="1720268"/>
            <a:ext cx="358871" cy="358871"/>
          </a:xfrm>
          <a:prstGeom prst="rect">
            <a:avLst/>
          </a:prstGeom>
        </p:spPr>
      </p:pic>
      <p:sp>
        <p:nvSpPr>
          <p:cNvPr id="124" name="文本框 123">
            <a:extLst>
              <a:ext uri="{FF2B5EF4-FFF2-40B4-BE49-F238E27FC236}">
                <a16:creationId xmlns:a16="http://schemas.microsoft.com/office/drawing/2014/main" id="{315323B9-B468-BC48-9773-50BB97C56F2D}"/>
              </a:ext>
            </a:extLst>
          </p:cNvPr>
          <p:cNvSpPr txBox="1"/>
          <p:nvPr/>
        </p:nvSpPr>
        <p:spPr>
          <a:xfrm>
            <a:off x="3927084" y="2037536"/>
            <a:ext cx="4667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/>
              <a:t>profile</a:t>
            </a:r>
            <a:endParaRPr kumimoji="1" lang="zh-CN" altLang="en-US" sz="800"/>
          </a:p>
        </p:txBody>
      </p:sp>
      <p:cxnSp>
        <p:nvCxnSpPr>
          <p:cNvPr id="125" name="肘形连接符 29">
            <a:extLst>
              <a:ext uri="{FF2B5EF4-FFF2-40B4-BE49-F238E27FC236}">
                <a16:creationId xmlns:a16="http://schemas.microsoft.com/office/drawing/2014/main" id="{83F6077F-29FA-1040-98A4-D9E7100B43AA}"/>
              </a:ext>
            </a:extLst>
          </p:cNvPr>
          <p:cNvCxnSpPr>
            <a:cxnSpLocks/>
            <a:stCxn id="119" idx="1"/>
            <a:endCxn id="123" idx="3"/>
          </p:cNvCxnSpPr>
          <p:nvPr/>
        </p:nvCxnSpPr>
        <p:spPr>
          <a:xfrm rot="10800000">
            <a:off x="4345912" y="1899705"/>
            <a:ext cx="394120" cy="42835"/>
          </a:xfrm>
          <a:prstGeom prst="curvedConnector3">
            <a:avLst>
              <a:gd name="adj1" fmla="val 50000"/>
            </a:avLst>
          </a:prstGeom>
          <a:ln w="3175">
            <a:solidFill>
              <a:schemeClr val="tx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肘形连接符 29">
            <a:extLst>
              <a:ext uri="{FF2B5EF4-FFF2-40B4-BE49-F238E27FC236}">
                <a16:creationId xmlns:a16="http://schemas.microsoft.com/office/drawing/2014/main" id="{EED9F777-CC61-2647-A184-B09714FC74F7}"/>
              </a:ext>
            </a:extLst>
          </p:cNvPr>
          <p:cNvCxnSpPr>
            <a:cxnSpLocks/>
            <a:stCxn id="118" idx="0"/>
            <a:endCxn id="123" idx="1"/>
          </p:cNvCxnSpPr>
          <p:nvPr/>
        </p:nvCxnSpPr>
        <p:spPr>
          <a:xfrm rot="16200000" flipV="1">
            <a:off x="3998441" y="1888305"/>
            <a:ext cx="507845" cy="530643"/>
          </a:xfrm>
          <a:prstGeom prst="curvedConnector4">
            <a:avLst>
              <a:gd name="adj1" fmla="val 32334"/>
              <a:gd name="adj2" fmla="val 155655"/>
            </a:avLst>
          </a:prstGeom>
          <a:ln w="3175">
            <a:solidFill>
              <a:schemeClr val="tx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肘形连接符 130">
            <a:extLst>
              <a:ext uri="{FF2B5EF4-FFF2-40B4-BE49-F238E27FC236}">
                <a16:creationId xmlns:a16="http://schemas.microsoft.com/office/drawing/2014/main" id="{335381EE-7B28-EF42-A10E-B233B790250E}"/>
              </a:ext>
            </a:extLst>
          </p:cNvPr>
          <p:cNvCxnSpPr>
            <a:cxnSpLocks/>
            <a:endCxn id="119" idx="2"/>
          </p:cNvCxnSpPr>
          <p:nvPr/>
        </p:nvCxnSpPr>
        <p:spPr>
          <a:xfrm rot="5400000" flipH="1" flipV="1">
            <a:off x="4878708" y="2148980"/>
            <a:ext cx="278930" cy="224919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圆角矩形 134">
            <a:extLst>
              <a:ext uri="{FF2B5EF4-FFF2-40B4-BE49-F238E27FC236}">
                <a16:creationId xmlns:a16="http://schemas.microsoft.com/office/drawing/2014/main" id="{669F3E3E-F347-6448-8E5A-D3436758A29A}"/>
              </a:ext>
            </a:extLst>
          </p:cNvPr>
          <p:cNvSpPr/>
          <p:nvPr/>
        </p:nvSpPr>
        <p:spPr>
          <a:xfrm>
            <a:off x="6726438" y="1858100"/>
            <a:ext cx="781202" cy="35887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latin typeface="Ayuthaya" pitchFamily="2" charset="-34"/>
                <a:ea typeface="Ayuthaya" pitchFamily="2" charset="-34"/>
                <a:cs typeface="Ayuthaya" pitchFamily="2" charset="-34"/>
              </a:rPr>
              <a:t>NB-iot</a:t>
            </a:r>
            <a:endParaRPr kumimoji="1" lang="zh-CN" altLang="en-US" sz="800">
              <a:latin typeface="Ayuthaya" pitchFamily="2" charset="-34"/>
              <a:cs typeface="Ayuthaya" pitchFamily="2" charset="-34"/>
            </a:endParaRPr>
          </a:p>
        </p:txBody>
      </p:sp>
      <p:cxnSp>
        <p:nvCxnSpPr>
          <p:cNvPr id="136" name="肘形连接符 135">
            <a:extLst>
              <a:ext uri="{FF2B5EF4-FFF2-40B4-BE49-F238E27FC236}">
                <a16:creationId xmlns:a16="http://schemas.microsoft.com/office/drawing/2014/main" id="{3E9AE1E8-BD18-EE47-8DF8-12695AFB5576}"/>
              </a:ext>
            </a:extLst>
          </p:cNvPr>
          <p:cNvCxnSpPr>
            <a:cxnSpLocks/>
            <a:stCxn id="119" idx="3"/>
            <a:endCxn id="135" idx="1"/>
          </p:cNvCxnSpPr>
          <p:nvPr/>
        </p:nvCxnSpPr>
        <p:spPr>
          <a:xfrm>
            <a:off x="5521234" y="1942539"/>
            <a:ext cx="1205204" cy="94997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9" name="图片 138">
            <a:extLst>
              <a:ext uri="{FF2B5EF4-FFF2-40B4-BE49-F238E27FC236}">
                <a16:creationId xmlns:a16="http://schemas.microsoft.com/office/drawing/2014/main" id="{F833421A-CFA4-9D40-93FB-616B8B7F05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44904" y="2461972"/>
            <a:ext cx="298514" cy="298514"/>
          </a:xfrm>
          <a:prstGeom prst="rect">
            <a:avLst/>
          </a:prstGeom>
        </p:spPr>
      </p:pic>
      <p:sp>
        <p:nvSpPr>
          <p:cNvPr id="140" name="圆角矩形 139">
            <a:extLst>
              <a:ext uri="{FF2B5EF4-FFF2-40B4-BE49-F238E27FC236}">
                <a16:creationId xmlns:a16="http://schemas.microsoft.com/office/drawing/2014/main" id="{D7A1255E-CE67-2F45-825C-376422E4808D}"/>
              </a:ext>
            </a:extLst>
          </p:cNvPr>
          <p:cNvSpPr/>
          <p:nvPr/>
        </p:nvSpPr>
        <p:spPr>
          <a:xfrm>
            <a:off x="3301105" y="1845459"/>
            <a:ext cx="329695" cy="92096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eaVert" rtlCol="0" anchor="ctr"/>
          <a:lstStyle/>
          <a:p>
            <a:pPr algn="ctr"/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app-Server</a:t>
            </a:r>
            <a:endParaRPr kumimoji="1" lang="zh-CN" altLang="en-US" sz="800">
              <a:latin typeface="Ayuthaya" pitchFamily="2" charset="-34"/>
              <a:cs typeface="Ayuthaya" pitchFamily="2" charset="-34"/>
            </a:endParaRPr>
          </a:p>
        </p:txBody>
      </p:sp>
      <p:cxnSp>
        <p:nvCxnSpPr>
          <p:cNvPr id="141" name="肘形连接符 140">
            <a:extLst>
              <a:ext uri="{FF2B5EF4-FFF2-40B4-BE49-F238E27FC236}">
                <a16:creationId xmlns:a16="http://schemas.microsoft.com/office/drawing/2014/main" id="{71594D4D-6985-A040-BBB2-5E19887C135C}"/>
              </a:ext>
            </a:extLst>
          </p:cNvPr>
          <p:cNvCxnSpPr>
            <a:cxnSpLocks/>
            <a:stCxn id="140" idx="3"/>
            <a:endCxn id="118" idx="1"/>
          </p:cNvCxnSpPr>
          <p:nvPr/>
        </p:nvCxnSpPr>
        <p:spPr>
          <a:xfrm>
            <a:off x="3630800" y="2305940"/>
            <a:ext cx="289512" cy="281045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文本框 144">
            <a:extLst>
              <a:ext uri="{FF2B5EF4-FFF2-40B4-BE49-F238E27FC236}">
                <a16:creationId xmlns:a16="http://schemas.microsoft.com/office/drawing/2014/main" id="{E892E197-1B64-2844-A735-B917B5BA877B}"/>
              </a:ext>
            </a:extLst>
          </p:cNvPr>
          <p:cNvSpPr txBox="1"/>
          <p:nvPr/>
        </p:nvSpPr>
        <p:spPr>
          <a:xfrm>
            <a:off x="5265573" y="2700991"/>
            <a:ext cx="4571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/>
              <a:t>object</a:t>
            </a:r>
            <a:endParaRPr kumimoji="1" lang="zh-CN" altLang="en-US" sz="800"/>
          </a:p>
        </p:txBody>
      </p:sp>
      <p:cxnSp>
        <p:nvCxnSpPr>
          <p:cNvPr id="146" name="肘形连接符 29">
            <a:extLst>
              <a:ext uri="{FF2B5EF4-FFF2-40B4-BE49-F238E27FC236}">
                <a16:creationId xmlns:a16="http://schemas.microsoft.com/office/drawing/2014/main" id="{BCCE13D8-A654-0741-B79B-13250AD9CEA8}"/>
              </a:ext>
            </a:extLst>
          </p:cNvPr>
          <p:cNvCxnSpPr>
            <a:cxnSpLocks/>
            <a:stCxn id="139" idx="1"/>
          </p:cNvCxnSpPr>
          <p:nvPr/>
        </p:nvCxnSpPr>
        <p:spPr>
          <a:xfrm rot="10800000">
            <a:off x="5130634" y="2580703"/>
            <a:ext cx="214271" cy="30527"/>
          </a:xfrm>
          <a:prstGeom prst="curvedConnector3">
            <a:avLst>
              <a:gd name="adj1" fmla="val 50000"/>
            </a:avLst>
          </a:prstGeom>
          <a:ln w="3175">
            <a:solidFill>
              <a:schemeClr val="tx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文本框 148">
            <a:extLst>
              <a:ext uri="{FF2B5EF4-FFF2-40B4-BE49-F238E27FC236}">
                <a16:creationId xmlns:a16="http://schemas.microsoft.com/office/drawing/2014/main" id="{D2B54CBA-F672-3A41-B7B4-D971EB602AB1}"/>
              </a:ext>
            </a:extLst>
          </p:cNvPr>
          <p:cNvSpPr txBox="1"/>
          <p:nvPr/>
        </p:nvSpPr>
        <p:spPr>
          <a:xfrm>
            <a:off x="3206944" y="2740869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/>
              <a:t>应用服务</a:t>
            </a:r>
          </a:p>
        </p:txBody>
      </p:sp>
      <p:cxnSp>
        <p:nvCxnSpPr>
          <p:cNvPr id="150" name="肘形连接符 149">
            <a:extLst>
              <a:ext uri="{FF2B5EF4-FFF2-40B4-BE49-F238E27FC236}">
                <a16:creationId xmlns:a16="http://schemas.microsoft.com/office/drawing/2014/main" id="{34B4B9AD-84B8-754A-98CD-6B6FC7D462B5}"/>
              </a:ext>
            </a:extLst>
          </p:cNvPr>
          <p:cNvCxnSpPr>
            <a:cxnSpLocks/>
            <a:stCxn id="59" idx="0"/>
            <a:endCxn id="140" idx="1"/>
          </p:cNvCxnSpPr>
          <p:nvPr/>
        </p:nvCxnSpPr>
        <p:spPr>
          <a:xfrm rot="5400000" flipH="1" flipV="1">
            <a:off x="1904499" y="2866491"/>
            <a:ext cx="1957157" cy="8360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肘形连接符 152">
            <a:extLst>
              <a:ext uri="{FF2B5EF4-FFF2-40B4-BE49-F238E27FC236}">
                <a16:creationId xmlns:a16="http://schemas.microsoft.com/office/drawing/2014/main" id="{43F84B70-2A8C-FB47-8A00-BF4D36420BE6}"/>
              </a:ext>
            </a:extLst>
          </p:cNvPr>
          <p:cNvCxnSpPr>
            <a:cxnSpLocks/>
            <a:endCxn id="118" idx="2"/>
          </p:cNvCxnSpPr>
          <p:nvPr/>
        </p:nvCxnSpPr>
        <p:spPr>
          <a:xfrm rot="5400000" flipH="1" flipV="1">
            <a:off x="3487138" y="3207584"/>
            <a:ext cx="1471710" cy="589382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圆角矩形 155">
            <a:extLst>
              <a:ext uri="{FF2B5EF4-FFF2-40B4-BE49-F238E27FC236}">
                <a16:creationId xmlns:a16="http://schemas.microsoft.com/office/drawing/2014/main" id="{3C1EA855-2771-DA48-A286-3097AAA3EC7B}"/>
              </a:ext>
            </a:extLst>
          </p:cNvPr>
          <p:cNvSpPr/>
          <p:nvPr/>
        </p:nvSpPr>
        <p:spPr>
          <a:xfrm>
            <a:off x="6490064" y="2468199"/>
            <a:ext cx="839921" cy="35887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AppServer</a:t>
            </a:r>
            <a:endParaRPr kumimoji="1" lang="zh-CN" altLang="en-US" sz="800">
              <a:latin typeface="Ayuthaya" pitchFamily="2" charset="-34"/>
              <a:cs typeface="Ayuthaya" pitchFamily="2" charset="-34"/>
            </a:endParaRPr>
          </a:p>
        </p:txBody>
      </p:sp>
      <p:cxnSp>
        <p:nvCxnSpPr>
          <p:cNvPr id="157" name="肘形连接符 156">
            <a:extLst>
              <a:ext uri="{FF2B5EF4-FFF2-40B4-BE49-F238E27FC236}">
                <a16:creationId xmlns:a16="http://schemas.microsoft.com/office/drawing/2014/main" id="{D224F452-F297-F244-886B-39D14F8F518A}"/>
              </a:ext>
            </a:extLst>
          </p:cNvPr>
          <p:cNvCxnSpPr>
            <a:cxnSpLocks/>
            <a:stCxn id="135" idx="2"/>
            <a:endCxn id="156" idx="0"/>
          </p:cNvCxnSpPr>
          <p:nvPr/>
        </p:nvCxnSpPr>
        <p:spPr>
          <a:xfrm rot="5400000">
            <a:off x="6887918" y="2239078"/>
            <a:ext cx="251228" cy="207014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文本框 159">
            <a:extLst>
              <a:ext uri="{FF2B5EF4-FFF2-40B4-BE49-F238E27FC236}">
                <a16:creationId xmlns:a16="http://schemas.microsoft.com/office/drawing/2014/main" id="{844106E0-4015-6C4B-B360-177E390A9C33}"/>
              </a:ext>
            </a:extLst>
          </p:cNvPr>
          <p:cNvSpPr txBox="1"/>
          <p:nvPr/>
        </p:nvSpPr>
        <p:spPr>
          <a:xfrm>
            <a:off x="7088594" y="2600909"/>
            <a:ext cx="81304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050"/>
              <a:t>绿城</a:t>
            </a:r>
            <a:r>
              <a:rPr kumimoji="1" lang="en-US" altLang="zh-CN" sz="1050"/>
              <a:t>+</a:t>
            </a:r>
            <a:r>
              <a:rPr kumimoji="1" lang="zh-CN" altLang="en-US" sz="1050"/>
              <a:t>平台</a:t>
            </a:r>
          </a:p>
        </p:txBody>
      </p:sp>
      <p:sp>
        <p:nvSpPr>
          <p:cNvPr id="161" name="文本框 160">
            <a:extLst>
              <a:ext uri="{FF2B5EF4-FFF2-40B4-BE49-F238E27FC236}">
                <a16:creationId xmlns:a16="http://schemas.microsoft.com/office/drawing/2014/main" id="{54EAAA99-94FD-354C-96FC-23358C95A0CB}"/>
              </a:ext>
            </a:extLst>
          </p:cNvPr>
          <p:cNvSpPr txBox="1"/>
          <p:nvPr/>
        </p:nvSpPr>
        <p:spPr>
          <a:xfrm>
            <a:off x="6164678" y="4380754"/>
            <a:ext cx="63350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/>
              <a:t>查询</a:t>
            </a:r>
            <a:r>
              <a:rPr kumimoji="1" lang="en-US" altLang="zh-CN" sz="800"/>
              <a:t>/</a:t>
            </a:r>
            <a:r>
              <a:rPr kumimoji="1" lang="zh-CN" altLang="en-US" sz="800"/>
              <a:t>控制</a:t>
            </a:r>
          </a:p>
        </p:txBody>
      </p:sp>
      <p:sp>
        <p:nvSpPr>
          <p:cNvPr id="162" name="文本框 161">
            <a:extLst>
              <a:ext uri="{FF2B5EF4-FFF2-40B4-BE49-F238E27FC236}">
                <a16:creationId xmlns:a16="http://schemas.microsoft.com/office/drawing/2014/main" id="{9DA7A267-4B96-FE47-8740-AD27805BED9C}"/>
              </a:ext>
            </a:extLst>
          </p:cNvPr>
          <p:cNvSpPr txBox="1"/>
          <p:nvPr/>
        </p:nvSpPr>
        <p:spPr>
          <a:xfrm>
            <a:off x="5673214" y="1763103"/>
            <a:ext cx="69762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/>
              <a:t>第三方交换</a:t>
            </a:r>
          </a:p>
        </p:txBody>
      </p:sp>
      <p:sp>
        <p:nvSpPr>
          <p:cNvPr id="164" name="文本框 163">
            <a:extLst>
              <a:ext uri="{FF2B5EF4-FFF2-40B4-BE49-F238E27FC236}">
                <a16:creationId xmlns:a16="http://schemas.microsoft.com/office/drawing/2014/main" id="{1B00F4CB-37D9-9F44-A974-F0A022897387}"/>
              </a:ext>
            </a:extLst>
          </p:cNvPr>
          <p:cNvSpPr txBox="1"/>
          <p:nvPr/>
        </p:nvSpPr>
        <p:spPr>
          <a:xfrm>
            <a:off x="1860200" y="714951"/>
            <a:ext cx="23487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b="1" u="sng"/>
              <a:t>智慧云系统 </a:t>
            </a:r>
            <a:r>
              <a:rPr kumimoji="1" lang="en-US" altLang="zh-CN" sz="1200" b="1" u="sng"/>
              <a:t>–</a:t>
            </a:r>
            <a:r>
              <a:rPr kumimoji="1" lang="zh-CN" altLang="en-US" sz="1200" b="1" u="sng"/>
              <a:t> 系统架构设计</a:t>
            </a:r>
            <a:r>
              <a:rPr kumimoji="1" lang="en-US" altLang="zh-CN" sz="1200" b="1" u="sng"/>
              <a:t>v0.3 </a:t>
            </a:r>
            <a:endParaRPr kumimoji="1" lang="zh-CN" altLang="en-US" sz="1200" b="1" u="sng"/>
          </a:p>
        </p:txBody>
      </p:sp>
      <p:sp>
        <p:nvSpPr>
          <p:cNvPr id="165" name="文本框 164">
            <a:extLst>
              <a:ext uri="{FF2B5EF4-FFF2-40B4-BE49-F238E27FC236}">
                <a16:creationId xmlns:a16="http://schemas.microsoft.com/office/drawing/2014/main" id="{5A7333E8-3A42-484A-B6EF-C3D8B258F32E}"/>
              </a:ext>
            </a:extLst>
          </p:cNvPr>
          <p:cNvSpPr txBox="1"/>
          <p:nvPr/>
        </p:nvSpPr>
        <p:spPr>
          <a:xfrm>
            <a:off x="1896479" y="1000136"/>
            <a:ext cx="213391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scott/24509826@qq.com 2019/4/20 </a:t>
            </a:r>
            <a:endParaRPr kumimoji="1" lang="zh-CN" altLang="en-US" sz="800">
              <a:latin typeface="Ayuthaya" pitchFamily="2" charset="-34"/>
              <a:cs typeface="Ayuthaya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771563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图片 61">
            <a:extLst>
              <a:ext uri="{FF2B5EF4-FFF2-40B4-BE49-F238E27FC236}">
                <a16:creationId xmlns:a16="http://schemas.microsoft.com/office/drawing/2014/main" id="{D395DB85-71BC-6247-B936-DDADAB477A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4617" y="4489090"/>
            <a:ext cx="368516" cy="331018"/>
          </a:xfrm>
          <a:prstGeom prst="rect">
            <a:avLst/>
          </a:prstGeom>
        </p:spPr>
      </p:pic>
      <p:sp>
        <p:nvSpPr>
          <p:cNvPr id="63" name="文本框 62">
            <a:extLst>
              <a:ext uri="{FF2B5EF4-FFF2-40B4-BE49-F238E27FC236}">
                <a16:creationId xmlns:a16="http://schemas.microsoft.com/office/drawing/2014/main" id="{7B6FB470-F912-0047-9E22-B15651E46F2F}"/>
              </a:ext>
            </a:extLst>
          </p:cNvPr>
          <p:cNvSpPr txBox="1"/>
          <p:nvPr/>
        </p:nvSpPr>
        <p:spPr>
          <a:xfrm>
            <a:off x="7092142" y="4644786"/>
            <a:ext cx="41549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900"/>
              <a:t>若琪</a:t>
            </a:r>
          </a:p>
        </p:txBody>
      </p:sp>
      <p:pic>
        <p:nvPicPr>
          <p:cNvPr id="139" name="图片 138">
            <a:extLst>
              <a:ext uri="{FF2B5EF4-FFF2-40B4-BE49-F238E27FC236}">
                <a16:creationId xmlns:a16="http://schemas.microsoft.com/office/drawing/2014/main" id="{F833421A-CFA4-9D40-93FB-616B8B7F0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914" y="2961976"/>
            <a:ext cx="298514" cy="298514"/>
          </a:xfrm>
          <a:prstGeom prst="rect">
            <a:avLst/>
          </a:prstGeom>
        </p:spPr>
      </p:pic>
      <p:cxnSp>
        <p:nvCxnSpPr>
          <p:cNvPr id="146" name="肘形连接符 29">
            <a:extLst>
              <a:ext uri="{FF2B5EF4-FFF2-40B4-BE49-F238E27FC236}">
                <a16:creationId xmlns:a16="http://schemas.microsoft.com/office/drawing/2014/main" id="{BCCE13D8-A654-0741-B79B-13250AD9CEA8}"/>
              </a:ext>
            </a:extLst>
          </p:cNvPr>
          <p:cNvCxnSpPr>
            <a:cxnSpLocks/>
            <a:stCxn id="139" idx="1"/>
            <a:endCxn id="70" idx="3"/>
          </p:cNvCxnSpPr>
          <p:nvPr/>
        </p:nvCxnSpPr>
        <p:spPr>
          <a:xfrm rot="10800000" flipV="1">
            <a:off x="5497728" y="3111233"/>
            <a:ext cx="313186" cy="26118"/>
          </a:xfrm>
          <a:prstGeom prst="curvedConnector3">
            <a:avLst>
              <a:gd name="adj1" fmla="val 50000"/>
            </a:avLst>
          </a:prstGeom>
          <a:ln w="3175">
            <a:solidFill>
              <a:schemeClr val="tx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肘形连接符 149">
            <a:extLst>
              <a:ext uri="{FF2B5EF4-FFF2-40B4-BE49-F238E27FC236}">
                <a16:creationId xmlns:a16="http://schemas.microsoft.com/office/drawing/2014/main" id="{34B4B9AD-84B8-754A-98CD-6B6FC7D462B5}"/>
              </a:ext>
            </a:extLst>
          </p:cNvPr>
          <p:cNvCxnSpPr>
            <a:cxnSpLocks/>
          </p:cNvCxnSpPr>
          <p:nvPr/>
        </p:nvCxnSpPr>
        <p:spPr>
          <a:xfrm flipV="1">
            <a:off x="2739975" y="3546950"/>
            <a:ext cx="7932" cy="6285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文本框 164">
            <a:extLst>
              <a:ext uri="{FF2B5EF4-FFF2-40B4-BE49-F238E27FC236}">
                <a16:creationId xmlns:a16="http://schemas.microsoft.com/office/drawing/2014/main" id="{5A7333E8-3A42-484A-B6EF-C3D8B258F32E}"/>
              </a:ext>
            </a:extLst>
          </p:cNvPr>
          <p:cNvSpPr txBox="1"/>
          <p:nvPr/>
        </p:nvSpPr>
        <p:spPr>
          <a:xfrm>
            <a:off x="1896479" y="1000136"/>
            <a:ext cx="213391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scott/24509826@qq.com 2019/4/20 </a:t>
            </a:r>
            <a:endParaRPr kumimoji="1" lang="zh-CN" altLang="en-US" sz="8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67" name="圆角矩形 66">
            <a:extLst>
              <a:ext uri="{FF2B5EF4-FFF2-40B4-BE49-F238E27FC236}">
                <a16:creationId xmlns:a16="http://schemas.microsoft.com/office/drawing/2014/main" id="{172BEF25-00D0-9E48-A49D-3AB8B6C91530}"/>
              </a:ext>
            </a:extLst>
          </p:cNvPr>
          <p:cNvSpPr/>
          <p:nvPr/>
        </p:nvSpPr>
        <p:spPr>
          <a:xfrm>
            <a:off x="2292788" y="4175478"/>
            <a:ext cx="1176397" cy="35887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App</a:t>
            </a:r>
          </a:p>
          <a:p>
            <a:pPr algn="ctr"/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&lt;A&gt;</a:t>
            </a:r>
          </a:p>
        </p:txBody>
      </p:sp>
      <p:sp>
        <p:nvSpPr>
          <p:cNvPr id="70" name="圆角矩形 69">
            <a:extLst>
              <a:ext uri="{FF2B5EF4-FFF2-40B4-BE49-F238E27FC236}">
                <a16:creationId xmlns:a16="http://schemas.microsoft.com/office/drawing/2014/main" id="{7F76E908-4880-754F-816A-FAB654E31D6B}"/>
              </a:ext>
            </a:extLst>
          </p:cNvPr>
          <p:cNvSpPr/>
          <p:nvPr/>
        </p:nvSpPr>
        <p:spPr>
          <a:xfrm>
            <a:off x="4302985" y="2755067"/>
            <a:ext cx="1194743" cy="764568"/>
          </a:xfrm>
          <a:prstGeom prst="roundRect">
            <a:avLst>
              <a:gd name="adj" fmla="val 507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SmartServer</a:t>
            </a:r>
          </a:p>
          <a:p>
            <a:pPr algn="ctr"/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接入服务</a:t>
            </a:r>
            <a:endParaRPr kumimoji="1" lang="en-US" altLang="zh-CN" sz="800">
              <a:latin typeface="Ayuthaya" pitchFamily="2" charset="-34"/>
              <a:cs typeface="Ayuthaya" pitchFamily="2" charset="-34"/>
            </a:endParaRPr>
          </a:p>
          <a:p>
            <a:pPr algn="ctr"/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&lt;SS&gt;</a:t>
            </a:r>
          </a:p>
        </p:txBody>
      </p:sp>
      <p:sp>
        <p:nvSpPr>
          <p:cNvPr id="71" name="圆角矩形 70">
            <a:extLst>
              <a:ext uri="{FF2B5EF4-FFF2-40B4-BE49-F238E27FC236}">
                <a16:creationId xmlns:a16="http://schemas.microsoft.com/office/drawing/2014/main" id="{17913016-F701-7D42-9BCA-FFB261224360}"/>
              </a:ext>
            </a:extLst>
          </p:cNvPr>
          <p:cNvSpPr/>
          <p:nvPr/>
        </p:nvSpPr>
        <p:spPr>
          <a:xfrm>
            <a:off x="2276497" y="2767069"/>
            <a:ext cx="1194743" cy="764568"/>
          </a:xfrm>
          <a:prstGeom prst="roundRect">
            <a:avLst>
              <a:gd name="adj" fmla="val 6904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AppServer</a:t>
            </a:r>
          </a:p>
          <a:p>
            <a:pPr algn="ctr"/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&lt;AS&gt;</a:t>
            </a:r>
          </a:p>
        </p:txBody>
      </p:sp>
      <p:sp>
        <p:nvSpPr>
          <p:cNvPr id="72" name="圆角矩形 71">
            <a:extLst>
              <a:ext uri="{FF2B5EF4-FFF2-40B4-BE49-F238E27FC236}">
                <a16:creationId xmlns:a16="http://schemas.microsoft.com/office/drawing/2014/main" id="{B17760A6-2F6D-6349-9980-7A45A0C1D3F7}"/>
              </a:ext>
            </a:extLst>
          </p:cNvPr>
          <p:cNvSpPr/>
          <p:nvPr/>
        </p:nvSpPr>
        <p:spPr>
          <a:xfrm>
            <a:off x="4302985" y="4177883"/>
            <a:ext cx="1194742" cy="35887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SmartBox</a:t>
            </a:r>
          </a:p>
          <a:p>
            <a:pPr algn="ctr"/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&lt;B&gt;</a:t>
            </a:r>
          </a:p>
        </p:txBody>
      </p:sp>
      <p:cxnSp>
        <p:nvCxnSpPr>
          <p:cNvPr id="74" name="肘形连接符 73">
            <a:extLst>
              <a:ext uri="{FF2B5EF4-FFF2-40B4-BE49-F238E27FC236}">
                <a16:creationId xmlns:a16="http://schemas.microsoft.com/office/drawing/2014/main" id="{DAC60403-3961-D243-AFF2-84A3A13CCE49}"/>
              </a:ext>
            </a:extLst>
          </p:cNvPr>
          <p:cNvCxnSpPr>
            <a:cxnSpLocks/>
            <a:stCxn id="72" idx="0"/>
            <a:endCxn id="70" idx="2"/>
          </p:cNvCxnSpPr>
          <p:nvPr/>
        </p:nvCxnSpPr>
        <p:spPr>
          <a:xfrm flipV="1">
            <a:off x="4900356" y="3519635"/>
            <a:ext cx="1" cy="6582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肘形连接符 76">
            <a:extLst>
              <a:ext uri="{FF2B5EF4-FFF2-40B4-BE49-F238E27FC236}">
                <a16:creationId xmlns:a16="http://schemas.microsoft.com/office/drawing/2014/main" id="{AF6C4CE8-18AE-2340-8A77-C982A62EE4FF}"/>
              </a:ext>
            </a:extLst>
          </p:cNvPr>
          <p:cNvCxnSpPr>
            <a:cxnSpLocks/>
          </p:cNvCxnSpPr>
          <p:nvPr/>
        </p:nvCxnSpPr>
        <p:spPr>
          <a:xfrm flipH="1">
            <a:off x="3455449" y="3260490"/>
            <a:ext cx="8317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文本框 83">
            <a:extLst>
              <a:ext uri="{FF2B5EF4-FFF2-40B4-BE49-F238E27FC236}">
                <a16:creationId xmlns:a16="http://schemas.microsoft.com/office/drawing/2014/main" id="{74D0017D-B898-C94B-820B-D8E35813A443}"/>
              </a:ext>
            </a:extLst>
          </p:cNvPr>
          <p:cNvSpPr txBox="1"/>
          <p:nvPr/>
        </p:nvSpPr>
        <p:spPr>
          <a:xfrm>
            <a:off x="2354264" y="3719173"/>
            <a:ext cx="4667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/>
              <a:t>1.</a:t>
            </a:r>
            <a:r>
              <a:rPr kumimoji="1" lang="zh-CN" altLang="en-US" sz="800"/>
              <a:t>登录</a:t>
            </a:r>
          </a:p>
        </p:txBody>
      </p:sp>
      <p:cxnSp>
        <p:nvCxnSpPr>
          <p:cNvPr id="85" name="肘形连接符 84">
            <a:extLst>
              <a:ext uri="{FF2B5EF4-FFF2-40B4-BE49-F238E27FC236}">
                <a16:creationId xmlns:a16="http://schemas.microsoft.com/office/drawing/2014/main" id="{4AC37545-35C0-704E-922A-E0DBCCA75BEF}"/>
              </a:ext>
            </a:extLst>
          </p:cNvPr>
          <p:cNvCxnSpPr>
            <a:cxnSpLocks/>
          </p:cNvCxnSpPr>
          <p:nvPr/>
        </p:nvCxnSpPr>
        <p:spPr>
          <a:xfrm flipH="1">
            <a:off x="3083769" y="3531635"/>
            <a:ext cx="1" cy="6438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文本框 88">
            <a:extLst>
              <a:ext uri="{FF2B5EF4-FFF2-40B4-BE49-F238E27FC236}">
                <a16:creationId xmlns:a16="http://schemas.microsoft.com/office/drawing/2014/main" id="{15E03B14-DAF8-5647-BCA8-D1182EDF19EF}"/>
              </a:ext>
            </a:extLst>
          </p:cNvPr>
          <p:cNvSpPr txBox="1"/>
          <p:nvPr/>
        </p:nvSpPr>
        <p:spPr>
          <a:xfrm>
            <a:off x="2806535" y="3834551"/>
            <a:ext cx="6751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/>
              <a:t>4.authcode</a:t>
            </a:r>
            <a:endParaRPr kumimoji="1" lang="zh-CN" altLang="en-US" sz="800"/>
          </a:p>
        </p:txBody>
      </p:sp>
      <p:cxnSp>
        <p:nvCxnSpPr>
          <p:cNvPr id="91" name="肘形连接符 90">
            <a:extLst>
              <a:ext uri="{FF2B5EF4-FFF2-40B4-BE49-F238E27FC236}">
                <a16:creationId xmlns:a16="http://schemas.microsoft.com/office/drawing/2014/main" id="{59708192-CF97-5242-9F55-BFE7044E5083}"/>
              </a:ext>
            </a:extLst>
          </p:cNvPr>
          <p:cNvCxnSpPr>
            <a:cxnSpLocks/>
          </p:cNvCxnSpPr>
          <p:nvPr/>
        </p:nvCxnSpPr>
        <p:spPr>
          <a:xfrm>
            <a:off x="3481720" y="3038008"/>
            <a:ext cx="8054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文本框 95">
            <a:extLst>
              <a:ext uri="{FF2B5EF4-FFF2-40B4-BE49-F238E27FC236}">
                <a16:creationId xmlns:a16="http://schemas.microsoft.com/office/drawing/2014/main" id="{9AD814DF-DE75-F24A-80A7-A5FA7BCC0E0C}"/>
              </a:ext>
            </a:extLst>
          </p:cNvPr>
          <p:cNvSpPr txBox="1"/>
          <p:nvPr/>
        </p:nvSpPr>
        <p:spPr>
          <a:xfrm>
            <a:off x="3522818" y="2722556"/>
            <a:ext cx="6511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/>
              <a:t>2.App</a:t>
            </a:r>
            <a:r>
              <a:rPr kumimoji="1" lang="zh-CN" altLang="en-US" sz="800"/>
              <a:t>登录</a:t>
            </a:r>
            <a:endParaRPr kumimoji="1" lang="en-US" altLang="zh-CN" sz="800"/>
          </a:p>
          <a:p>
            <a:r>
              <a:rPr kumimoji="1" lang="en-US" altLang="zh-CN" sz="800"/>
              <a:t>(</a:t>
            </a:r>
            <a:r>
              <a:rPr kumimoji="1" lang="zh-CN" altLang="en-US" sz="800"/>
              <a:t> </a:t>
            </a:r>
            <a:r>
              <a:rPr kumimoji="1" lang="en-US" altLang="zh-CN" sz="800"/>
              <a:t>dev_ids)</a:t>
            </a:r>
            <a:endParaRPr kumimoji="1" lang="zh-CN" altLang="en-US" sz="800"/>
          </a:p>
        </p:txBody>
      </p:sp>
      <p:sp>
        <p:nvSpPr>
          <p:cNvPr id="100" name="文本框 99">
            <a:extLst>
              <a:ext uri="{FF2B5EF4-FFF2-40B4-BE49-F238E27FC236}">
                <a16:creationId xmlns:a16="http://schemas.microsoft.com/office/drawing/2014/main" id="{3F3B069F-F000-BD49-948D-29B8ECC6F22D}"/>
              </a:ext>
            </a:extLst>
          </p:cNvPr>
          <p:cNvSpPr txBox="1"/>
          <p:nvPr/>
        </p:nvSpPr>
        <p:spPr>
          <a:xfrm>
            <a:off x="3520904" y="3101667"/>
            <a:ext cx="5982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/>
              <a:t>3.</a:t>
            </a:r>
            <a:r>
              <a:rPr kumimoji="1" lang="zh-CN" altLang="en-US" sz="800"/>
              <a:t> 授权码</a:t>
            </a:r>
            <a:endParaRPr kumimoji="1" lang="en-US" altLang="zh-CN" sz="800"/>
          </a:p>
          <a:p>
            <a:r>
              <a:rPr kumimoji="1" lang="en-US" altLang="zh-CN" sz="800"/>
              <a:t>authcode</a:t>
            </a:r>
            <a:endParaRPr kumimoji="1" lang="zh-CN" altLang="en-US" sz="800"/>
          </a:p>
        </p:txBody>
      </p:sp>
      <p:sp>
        <p:nvSpPr>
          <p:cNvPr id="120" name="文本框 119">
            <a:extLst>
              <a:ext uri="{FF2B5EF4-FFF2-40B4-BE49-F238E27FC236}">
                <a16:creationId xmlns:a16="http://schemas.microsoft.com/office/drawing/2014/main" id="{D8015670-D38A-7E42-A0BB-BE9D9FE910DE}"/>
              </a:ext>
            </a:extLst>
          </p:cNvPr>
          <p:cNvSpPr txBox="1"/>
          <p:nvPr/>
        </p:nvSpPr>
        <p:spPr>
          <a:xfrm>
            <a:off x="3805048" y="3612834"/>
            <a:ext cx="66877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/>
              <a:t>5.</a:t>
            </a:r>
            <a:r>
              <a:rPr kumimoji="1" lang="zh-CN" altLang="en-US" sz="800"/>
              <a:t> 连接</a:t>
            </a:r>
            <a:r>
              <a:rPr kumimoji="1" lang="en-US" altLang="zh-CN" sz="800"/>
              <a:t>TCP</a:t>
            </a:r>
            <a:endParaRPr kumimoji="1" lang="zh-CN" altLang="en-US" sz="800"/>
          </a:p>
        </p:txBody>
      </p:sp>
      <p:cxnSp>
        <p:nvCxnSpPr>
          <p:cNvPr id="122" name="肘形连接符 73">
            <a:extLst>
              <a:ext uri="{FF2B5EF4-FFF2-40B4-BE49-F238E27FC236}">
                <a16:creationId xmlns:a16="http://schemas.microsoft.com/office/drawing/2014/main" id="{6BD3386E-575E-CE4C-A948-60E942400DE8}"/>
              </a:ext>
            </a:extLst>
          </p:cNvPr>
          <p:cNvCxnSpPr>
            <a:cxnSpLocks/>
          </p:cNvCxnSpPr>
          <p:nvPr/>
        </p:nvCxnSpPr>
        <p:spPr>
          <a:xfrm flipV="1">
            <a:off x="3495366" y="3519636"/>
            <a:ext cx="941340" cy="7370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文本框 125">
            <a:extLst>
              <a:ext uri="{FF2B5EF4-FFF2-40B4-BE49-F238E27FC236}">
                <a16:creationId xmlns:a16="http://schemas.microsoft.com/office/drawing/2014/main" id="{0CE28F0A-3376-5B4F-9123-B60FA3A61542}"/>
              </a:ext>
            </a:extLst>
          </p:cNvPr>
          <p:cNvSpPr txBox="1"/>
          <p:nvPr/>
        </p:nvSpPr>
        <p:spPr>
          <a:xfrm>
            <a:off x="3794332" y="3759498"/>
            <a:ext cx="88357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/>
              <a:t>6.</a:t>
            </a:r>
            <a:r>
              <a:rPr kumimoji="1" lang="zh-CN" altLang="en-US" sz="800"/>
              <a:t> 订阅</a:t>
            </a:r>
            <a:r>
              <a:rPr kumimoji="1" lang="en-US" altLang="zh-CN" sz="800"/>
              <a:t>(dev_ids)</a:t>
            </a:r>
            <a:endParaRPr kumimoji="1" lang="zh-CN" altLang="en-US" sz="800"/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FE788673-71C7-FF4B-B314-82F6FC773DFE}"/>
              </a:ext>
            </a:extLst>
          </p:cNvPr>
          <p:cNvSpPr txBox="1"/>
          <p:nvPr/>
        </p:nvSpPr>
        <p:spPr>
          <a:xfrm>
            <a:off x="4590675" y="3932111"/>
            <a:ext cx="70083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/>
              <a:t>7.</a:t>
            </a:r>
            <a:r>
              <a:rPr kumimoji="1" lang="zh-CN" altLang="en-US" sz="800"/>
              <a:t> 设备状态</a:t>
            </a:r>
          </a:p>
        </p:txBody>
      </p:sp>
      <p:cxnSp>
        <p:nvCxnSpPr>
          <p:cNvPr id="129" name="肘形连接符 73">
            <a:extLst>
              <a:ext uri="{FF2B5EF4-FFF2-40B4-BE49-F238E27FC236}">
                <a16:creationId xmlns:a16="http://schemas.microsoft.com/office/drawing/2014/main" id="{F67C124E-1FC5-8C47-9B4D-C3735C047421}"/>
              </a:ext>
            </a:extLst>
          </p:cNvPr>
          <p:cNvCxnSpPr>
            <a:cxnSpLocks/>
          </p:cNvCxnSpPr>
          <p:nvPr/>
        </p:nvCxnSpPr>
        <p:spPr>
          <a:xfrm flipH="1">
            <a:off x="3586175" y="3531430"/>
            <a:ext cx="1004500" cy="8234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文本框 129">
            <a:extLst>
              <a:ext uri="{FF2B5EF4-FFF2-40B4-BE49-F238E27FC236}">
                <a16:creationId xmlns:a16="http://schemas.microsoft.com/office/drawing/2014/main" id="{A4570BD0-9E66-D24C-830B-537E69D93D45}"/>
              </a:ext>
            </a:extLst>
          </p:cNvPr>
          <p:cNvSpPr txBox="1"/>
          <p:nvPr/>
        </p:nvSpPr>
        <p:spPr>
          <a:xfrm>
            <a:off x="3520904" y="4104723"/>
            <a:ext cx="70083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"/>
              <a:t>8.</a:t>
            </a:r>
            <a:r>
              <a:rPr kumimoji="1" lang="zh-CN" altLang="en-US" sz="800"/>
              <a:t> 消息推送</a:t>
            </a:r>
          </a:p>
        </p:txBody>
      </p:sp>
    </p:spTree>
    <p:extLst>
      <p:ext uri="{BB962C8B-B14F-4D97-AF65-F5344CB8AC3E}">
        <p14:creationId xmlns:p14="http://schemas.microsoft.com/office/powerpoint/2010/main" val="4294100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框 62">
            <a:extLst>
              <a:ext uri="{FF2B5EF4-FFF2-40B4-BE49-F238E27FC236}">
                <a16:creationId xmlns:a16="http://schemas.microsoft.com/office/drawing/2014/main" id="{7B6FB470-F912-0047-9E22-B15651E46F2F}"/>
              </a:ext>
            </a:extLst>
          </p:cNvPr>
          <p:cNvSpPr txBox="1"/>
          <p:nvPr/>
        </p:nvSpPr>
        <p:spPr>
          <a:xfrm>
            <a:off x="7092142" y="4644786"/>
            <a:ext cx="41549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900"/>
              <a:t>若琪</a:t>
            </a:r>
          </a:p>
        </p:txBody>
      </p:sp>
      <p:sp>
        <p:nvSpPr>
          <p:cNvPr id="67" name="圆角矩形 66">
            <a:extLst>
              <a:ext uri="{FF2B5EF4-FFF2-40B4-BE49-F238E27FC236}">
                <a16:creationId xmlns:a16="http://schemas.microsoft.com/office/drawing/2014/main" id="{172BEF25-00D0-9E48-A49D-3AB8B6C91530}"/>
              </a:ext>
            </a:extLst>
          </p:cNvPr>
          <p:cNvSpPr/>
          <p:nvPr/>
        </p:nvSpPr>
        <p:spPr>
          <a:xfrm>
            <a:off x="1475122" y="3836876"/>
            <a:ext cx="821251" cy="35887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App</a:t>
            </a:r>
          </a:p>
          <a:p>
            <a:pPr algn="ctr"/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移动设备</a:t>
            </a:r>
            <a:endParaRPr kumimoji="1" lang="en-US" altLang="zh-CN" sz="8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71" name="圆角矩形 70">
            <a:extLst>
              <a:ext uri="{FF2B5EF4-FFF2-40B4-BE49-F238E27FC236}">
                <a16:creationId xmlns:a16="http://schemas.microsoft.com/office/drawing/2014/main" id="{17913016-F701-7D42-9BCA-FFB261224360}"/>
              </a:ext>
            </a:extLst>
          </p:cNvPr>
          <p:cNvSpPr/>
          <p:nvPr/>
        </p:nvSpPr>
        <p:spPr>
          <a:xfrm>
            <a:off x="1485853" y="2951396"/>
            <a:ext cx="821251" cy="262272"/>
          </a:xfrm>
          <a:prstGeom prst="roundRect">
            <a:avLst>
              <a:gd name="adj" fmla="val 6904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AppServer</a:t>
            </a:r>
          </a:p>
        </p:txBody>
      </p:sp>
      <p:sp>
        <p:nvSpPr>
          <p:cNvPr id="72" name="圆角矩形 71">
            <a:extLst>
              <a:ext uri="{FF2B5EF4-FFF2-40B4-BE49-F238E27FC236}">
                <a16:creationId xmlns:a16="http://schemas.microsoft.com/office/drawing/2014/main" id="{B17760A6-2F6D-6349-9980-7A45A0C1D3F7}"/>
              </a:ext>
            </a:extLst>
          </p:cNvPr>
          <p:cNvSpPr/>
          <p:nvPr/>
        </p:nvSpPr>
        <p:spPr>
          <a:xfrm>
            <a:off x="2869879" y="3836876"/>
            <a:ext cx="881934" cy="35887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SmartBox</a:t>
            </a:r>
          </a:p>
          <a:p>
            <a:pPr algn="ctr"/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智能家居主机</a:t>
            </a:r>
            <a:endParaRPr kumimoji="1" lang="en-US" altLang="zh-CN" sz="8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EAB99310-ED7E-5C43-AC54-2F13862E601A}"/>
              </a:ext>
            </a:extLst>
          </p:cNvPr>
          <p:cNvSpPr/>
          <p:nvPr/>
        </p:nvSpPr>
        <p:spPr>
          <a:xfrm>
            <a:off x="1485852" y="3310038"/>
            <a:ext cx="821252" cy="262272"/>
          </a:xfrm>
          <a:prstGeom prst="roundRect">
            <a:avLst>
              <a:gd name="adj" fmla="val 6904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PushServer</a:t>
            </a:r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7CA0C6BF-1806-2043-8A10-F0A8E7C3D471}"/>
              </a:ext>
            </a:extLst>
          </p:cNvPr>
          <p:cNvSpPr/>
          <p:nvPr/>
        </p:nvSpPr>
        <p:spPr>
          <a:xfrm>
            <a:off x="2921828" y="3310038"/>
            <a:ext cx="821251" cy="262272"/>
          </a:xfrm>
          <a:prstGeom prst="roundRect">
            <a:avLst>
              <a:gd name="adj" fmla="val 6904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BoxServer</a:t>
            </a:r>
          </a:p>
        </p:txBody>
      </p: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BDCD52C9-8449-974C-B021-B39CA9D9A712}"/>
              </a:ext>
            </a:extLst>
          </p:cNvPr>
          <p:cNvSpPr/>
          <p:nvPr/>
        </p:nvSpPr>
        <p:spPr>
          <a:xfrm>
            <a:off x="2921829" y="2951396"/>
            <a:ext cx="821251" cy="262272"/>
          </a:xfrm>
          <a:prstGeom prst="roundRect">
            <a:avLst>
              <a:gd name="adj" fmla="val 6904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700">
                <a:latin typeface="Ayuthaya" pitchFamily="2" charset="-34"/>
                <a:cs typeface="Ayuthaya" pitchFamily="2" charset="-34"/>
              </a:rPr>
              <a:t>LoginServer</a:t>
            </a:r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2AB486FC-FA9C-464B-9EF4-316817DA2B92}"/>
              </a:ext>
            </a:extLst>
          </p:cNvPr>
          <p:cNvSpPr/>
          <p:nvPr/>
        </p:nvSpPr>
        <p:spPr>
          <a:xfrm>
            <a:off x="1385724" y="2335375"/>
            <a:ext cx="1140115" cy="403217"/>
          </a:xfrm>
          <a:prstGeom prst="roundRect">
            <a:avLst>
              <a:gd name="adj" fmla="val 6904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HuaweiIoT</a:t>
            </a:r>
          </a:p>
          <a:p>
            <a:pPr algn="ctr"/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GateServer</a:t>
            </a:r>
          </a:p>
          <a:p>
            <a:pPr algn="ctr"/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华为对接</a:t>
            </a:r>
            <a:endParaRPr kumimoji="1" lang="en-US" altLang="zh-CN" sz="8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A2882051-3883-EF4A-8199-06A1B1FC2C09}"/>
              </a:ext>
            </a:extLst>
          </p:cNvPr>
          <p:cNvSpPr/>
          <p:nvPr/>
        </p:nvSpPr>
        <p:spPr>
          <a:xfrm>
            <a:off x="1385724" y="1822163"/>
            <a:ext cx="1140114" cy="403217"/>
          </a:xfrm>
          <a:prstGeom prst="roundRect">
            <a:avLst>
              <a:gd name="adj" fmla="val 6904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GreenHomeACS</a:t>
            </a:r>
          </a:p>
          <a:p>
            <a:pPr algn="ctr"/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绿城家对接</a:t>
            </a:r>
            <a:endParaRPr kumimoji="1" lang="en-US" altLang="zh-CN" sz="800">
              <a:latin typeface="Ayuthaya" pitchFamily="2" charset="-34"/>
              <a:cs typeface="Ayuthaya" pitchFamily="2" charset="-34"/>
            </a:endParaRPr>
          </a:p>
        </p:txBody>
      </p:sp>
      <p:cxnSp>
        <p:nvCxnSpPr>
          <p:cNvPr id="38" name="肘形连接符 84">
            <a:extLst>
              <a:ext uri="{FF2B5EF4-FFF2-40B4-BE49-F238E27FC236}">
                <a16:creationId xmlns:a16="http://schemas.microsoft.com/office/drawing/2014/main" id="{F1A06F64-A9EC-3549-B994-0D0558FE95C0}"/>
              </a:ext>
            </a:extLst>
          </p:cNvPr>
          <p:cNvCxnSpPr>
            <a:cxnSpLocks/>
          </p:cNvCxnSpPr>
          <p:nvPr/>
        </p:nvCxnSpPr>
        <p:spPr>
          <a:xfrm flipH="1">
            <a:off x="3310846" y="3205909"/>
            <a:ext cx="1" cy="64384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肘形连接符 84">
            <a:extLst>
              <a:ext uri="{FF2B5EF4-FFF2-40B4-BE49-F238E27FC236}">
                <a16:creationId xmlns:a16="http://schemas.microsoft.com/office/drawing/2014/main" id="{7133C781-6312-114F-BF11-252ABB2D70B8}"/>
              </a:ext>
            </a:extLst>
          </p:cNvPr>
          <p:cNvCxnSpPr>
            <a:cxnSpLocks/>
          </p:cNvCxnSpPr>
          <p:nvPr/>
        </p:nvCxnSpPr>
        <p:spPr>
          <a:xfrm flipH="1">
            <a:off x="1885746" y="3193033"/>
            <a:ext cx="1" cy="64384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肘形连接符 84">
            <a:extLst>
              <a:ext uri="{FF2B5EF4-FFF2-40B4-BE49-F238E27FC236}">
                <a16:creationId xmlns:a16="http://schemas.microsoft.com/office/drawing/2014/main" id="{F3FE3DDE-6FE1-664B-8528-4025CAB60327}"/>
              </a:ext>
            </a:extLst>
          </p:cNvPr>
          <p:cNvCxnSpPr>
            <a:cxnSpLocks/>
          </p:cNvCxnSpPr>
          <p:nvPr/>
        </p:nvCxnSpPr>
        <p:spPr>
          <a:xfrm flipH="1">
            <a:off x="2609970" y="2280022"/>
            <a:ext cx="35346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肘形连接符 84">
            <a:extLst>
              <a:ext uri="{FF2B5EF4-FFF2-40B4-BE49-F238E27FC236}">
                <a16:creationId xmlns:a16="http://schemas.microsoft.com/office/drawing/2014/main" id="{0862B431-C746-2641-A1D9-0FBC78826CE4}"/>
              </a:ext>
            </a:extLst>
          </p:cNvPr>
          <p:cNvCxnSpPr>
            <a:cxnSpLocks/>
          </p:cNvCxnSpPr>
          <p:nvPr/>
        </p:nvCxnSpPr>
        <p:spPr>
          <a:xfrm flipV="1">
            <a:off x="3310846" y="2556113"/>
            <a:ext cx="0" cy="35574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肘形连接符 84">
            <a:extLst>
              <a:ext uri="{FF2B5EF4-FFF2-40B4-BE49-F238E27FC236}">
                <a16:creationId xmlns:a16="http://schemas.microsoft.com/office/drawing/2014/main" id="{35BA5279-4ED5-DA48-8B53-3C57B036A256}"/>
              </a:ext>
            </a:extLst>
          </p:cNvPr>
          <p:cNvCxnSpPr>
            <a:cxnSpLocks/>
          </p:cNvCxnSpPr>
          <p:nvPr/>
        </p:nvCxnSpPr>
        <p:spPr>
          <a:xfrm flipH="1">
            <a:off x="2379666" y="3294856"/>
            <a:ext cx="44065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圆角矩形 47">
            <a:extLst>
              <a:ext uri="{FF2B5EF4-FFF2-40B4-BE49-F238E27FC236}">
                <a16:creationId xmlns:a16="http://schemas.microsoft.com/office/drawing/2014/main" id="{B292560A-8B1F-9641-A896-4B27D5D2CF6D}"/>
              </a:ext>
            </a:extLst>
          </p:cNvPr>
          <p:cNvSpPr/>
          <p:nvPr/>
        </p:nvSpPr>
        <p:spPr>
          <a:xfrm>
            <a:off x="3012819" y="2085215"/>
            <a:ext cx="639272" cy="403217"/>
          </a:xfrm>
          <a:prstGeom prst="roundRect">
            <a:avLst>
              <a:gd name="adj" fmla="val 6904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Bridge</a:t>
            </a:r>
          </a:p>
        </p:txBody>
      </p:sp>
    </p:spTree>
    <p:extLst>
      <p:ext uri="{BB962C8B-B14F-4D97-AF65-F5344CB8AC3E}">
        <p14:creationId xmlns:p14="http://schemas.microsoft.com/office/powerpoint/2010/main" val="3613637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圆角矩形 43">
            <a:extLst>
              <a:ext uri="{FF2B5EF4-FFF2-40B4-BE49-F238E27FC236}">
                <a16:creationId xmlns:a16="http://schemas.microsoft.com/office/drawing/2014/main" id="{F2D4C100-EFB7-A44C-9AC7-4B14F21BC710}"/>
              </a:ext>
            </a:extLst>
          </p:cNvPr>
          <p:cNvSpPr/>
          <p:nvPr/>
        </p:nvSpPr>
        <p:spPr>
          <a:xfrm>
            <a:off x="2419515" y="4747978"/>
            <a:ext cx="2958058" cy="1511876"/>
          </a:xfrm>
          <a:prstGeom prst="roundRect">
            <a:avLst>
              <a:gd name="adj" fmla="val 2664"/>
            </a:avLst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zh-CN" altLang="en-US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业主家庭</a:t>
            </a:r>
            <a:endParaRPr kumimoji="1" lang="en-US" altLang="zh-CN" sz="1200" dirty="0">
              <a:latin typeface="Ayuthaya" pitchFamily="2" charset="-34"/>
              <a:ea typeface="Ayuthaya" pitchFamily="2" charset="-34"/>
              <a:cs typeface="Ayuthaya" pitchFamily="2" charset="-34"/>
            </a:endParaRP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6758402B-6D0E-1C42-A356-9F2CAED0F5FB}"/>
              </a:ext>
            </a:extLst>
          </p:cNvPr>
          <p:cNvSpPr/>
          <p:nvPr/>
        </p:nvSpPr>
        <p:spPr>
          <a:xfrm>
            <a:off x="2270332" y="1509552"/>
            <a:ext cx="3134456" cy="1845812"/>
          </a:xfrm>
          <a:prstGeom prst="roundRect">
            <a:avLst>
              <a:gd name="adj" fmla="val 2664"/>
            </a:avLst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zh-CN" altLang="en-US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智慧家园云系统</a:t>
            </a:r>
            <a:endParaRPr kumimoji="1" lang="en-US" altLang="zh-CN" sz="1200" dirty="0">
              <a:latin typeface="Ayuthaya" pitchFamily="2" charset="-34"/>
              <a:ea typeface="Ayuthaya" pitchFamily="2" charset="-34"/>
              <a:cs typeface="Ayuthaya" pitchFamily="2" charset="-34"/>
            </a:endParaRP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A710C785-8A12-6441-8563-E8AACB9653F3}"/>
              </a:ext>
            </a:extLst>
          </p:cNvPr>
          <p:cNvSpPr/>
          <p:nvPr/>
        </p:nvSpPr>
        <p:spPr>
          <a:xfrm>
            <a:off x="4294857" y="2758510"/>
            <a:ext cx="1006440" cy="462880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 dirty="0" err="1">
                <a:latin typeface="Ayuthaya" pitchFamily="2" charset="-34"/>
                <a:ea typeface="Ayuthaya" pitchFamily="2" charset="-34"/>
                <a:cs typeface="Ayuthaya" pitchFamily="2" charset="-34"/>
              </a:rPr>
              <a:t>BoxServer</a:t>
            </a:r>
            <a:endParaRPr kumimoji="1" lang="en-US" altLang="zh-CN" sz="1100">
              <a:latin typeface="Ayuthaya" pitchFamily="2" charset="-34"/>
              <a:ea typeface="Ayuthaya" pitchFamily="2" charset="-34"/>
              <a:cs typeface="Ayuthaya" pitchFamily="2" charset="-34"/>
            </a:endParaRPr>
          </a:p>
          <a:p>
            <a:pPr algn="ctr"/>
            <a:r>
              <a:rPr kumimoji="1" lang="zh-CN" altLang="en-US" sz="1100">
                <a:latin typeface="Ayuthaya" pitchFamily="2" charset="-34"/>
                <a:ea typeface="Ayuthaya" pitchFamily="2" charset="-34"/>
                <a:cs typeface="Ayuthaya" pitchFamily="2" charset="-34"/>
              </a:rPr>
              <a:t>设备接入</a:t>
            </a:r>
            <a:endParaRPr kumimoji="1" lang="zh-CN" altLang="en-US" sz="11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E375EDCD-4325-3844-8628-F0916B166AF5}"/>
              </a:ext>
            </a:extLst>
          </p:cNvPr>
          <p:cNvSpPr/>
          <p:nvPr/>
        </p:nvSpPr>
        <p:spPr>
          <a:xfrm>
            <a:off x="2526672" y="2758510"/>
            <a:ext cx="1088372" cy="462881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 err="1">
                <a:latin typeface="Ayuthaya" pitchFamily="2" charset="-34"/>
                <a:ea typeface="Ayuthaya" pitchFamily="2" charset="-34"/>
                <a:cs typeface="Ayuthaya" pitchFamily="2" charset="-34"/>
              </a:rPr>
              <a:t>AppServer</a:t>
            </a:r>
            <a:endParaRPr kumimoji="1" lang="en-US" altLang="zh-CN" sz="1100">
              <a:latin typeface="Ayuthaya" pitchFamily="2" charset="-34"/>
              <a:ea typeface="Ayuthaya" pitchFamily="2" charset="-34"/>
              <a:cs typeface="Ayuthaya" pitchFamily="2" charset="-34"/>
            </a:endParaRPr>
          </a:p>
          <a:p>
            <a:pPr algn="ctr"/>
            <a:r>
              <a:rPr kumimoji="1" lang="zh-CN" altLang="en-US" sz="1100">
                <a:latin typeface="Ayuthaya" pitchFamily="2" charset="-34"/>
                <a:ea typeface="Ayuthaya" pitchFamily="2" charset="-34"/>
                <a:cs typeface="Ayuthaya" pitchFamily="2" charset="-34"/>
              </a:rPr>
              <a:t>移动接入</a:t>
            </a:r>
            <a:endParaRPr kumimoji="1" lang="zh-CN" altLang="en-US" sz="11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3A18A5E4-A221-7D4F-B45F-6BE90021D3BE}"/>
              </a:ext>
            </a:extLst>
          </p:cNvPr>
          <p:cNvSpPr/>
          <p:nvPr/>
        </p:nvSpPr>
        <p:spPr>
          <a:xfrm>
            <a:off x="2526672" y="1957851"/>
            <a:ext cx="1114824" cy="462882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latin typeface="Ayuthaya" pitchFamily="2" charset="-34"/>
                <a:ea typeface="Ayuthaya" pitchFamily="2" charset="-34"/>
                <a:cs typeface="Ayuthaya" pitchFamily="2" charset="-34"/>
              </a:rPr>
              <a:t>Platform</a:t>
            </a:r>
          </a:p>
          <a:p>
            <a:pPr algn="ctr"/>
            <a:r>
              <a:rPr kumimoji="1" lang="zh-CN" altLang="en-US" sz="1100">
                <a:latin typeface="Ayuthaya" pitchFamily="2" charset="-34"/>
                <a:ea typeface="Ayuthaya" pitchFamily="2" charset="-34"/>
                <a:cs typeface="Ayuthaya" pitchFamily="2" charset="-34"/>
              </a:rPr>
              <a:t>管理系统</a:t>
            </a:r>
            <a:endParaRPr kumimoji="1" lang="en-US" altLang="zh-CN" sz="1100">
              <a:latin typeface="Ayuthaya" pitchFamily="2" charset="-34"/>
              <a:ea typeface="Ayuthaya" pitchFamily="2" charset="-34"/>
              <a:cs typeface="Ayuthaya" pitchFamily="2" charset="-34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634C6F4A-0564-E94A-94D1-6A3DDEE39E86}"/>
              </a:ext>
            </a:extLst>
          </p:cNvPr>
          <p:cNvSpPr/>
          <p:nvPr/>
        </p:nvSpPr>
        <p:spPr>
          <a:xfrm>
            <a:off x="4262695" y="1957851"/>
            <a:ext cx="1006440" cy="462882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latin typeface="Ayuthaya" pitchFamily="2" charset="-34"/>
                <a:ea typeface="Ayuthaya" pitchFamily="2" charset="-34"/>
                <a:cs typeface="Ayuthaya" pitchFamily="2" charset="-34"/>
              </a:rPr>
              <a:t>IoT-Proxy</a:t>
            </a:r>
          </a:p>
          <a:p>
            <a:pPr algn="ctr"/>
            <a:r>
              <a:rPr kumimoji="1" lang="zh-CN" altLang="en-US" sz="1100">
                <a:latin typeface="Ayuthaya" pitchFamily="2" charset="-34"/>
                <a:ea typeface="Ayuthaya" pitchFamily="2" charset="-34"/>
                <a:cs typeface="Ayuthaya" pitchFamily="2" charset="-34"/>
              </a:rPr>
              <a:t>外围接口</a:t>
            </a:r>
            <a:endParaRPr kumimoji="1" lang="zh-CN" altLang="en-US" sz="11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996658BA-CA29-ED45-8FC4-BA26C9D12AC1}"/>
              </a:ext>
            </a:extLst>
          </p:cNvPr>
          <p:cNvSpPr/>
          <p:nvPr/>
        </p:nvSpPr>
        <p:spPr>
          <a:xfrm>
            <a:off x="6259168" y="1818904"/>
            <a:ext cx="1432727" cy="1502613"/>
          </a:xfrm>
          <a:prstGeom prst="roundRect">
            <a:avLst>
              <a:gd name="adj" fmla="val 3746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zh-CN" altLang="en-US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华为</a:t>
            </a:r>
            <a:r>
              <a:rPr kumimoji="1" lang="en-US" altLang="zh-CN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IoT</a:t>
            </a:r>
            <a:r>
              <a:rPr kumimoji="1" lang="zh-CN" altLang="en-US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平台</a:t>
            </a:r>
            <a:endParaRPr kumimoji="1" lang="zh-CN" altLang="en-US" sz="12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8A98482F-5AB8-4F43-AD23-6C9901BB39CB}"/>
              </a:ext>
            </a:extLst>
          </p:cNvPr>
          <p:cNvSpPr/>
          <p:nvPr/>
        </p:nvSpPr>
        <p:spPr>
          <a:xfrm>
            <a:off x="6444757" y="2761053"/>
            <a:ext cx="1061545" cy="42628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South</a:t>
            </a:r>
          </a:p>
          <a:p>
            <a:pPr algn="ctr"/>
            <a:r>
              <a:rPr kumimoji="1" lang="zh-CN" altLang="en-US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应用平台</a:t>
            </a:r>
            <a:endParaRPr kumimoji="1" lang="zh-CN" altLang="en-US" sz="12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55B2C216-D1F8-9841-B5E9-CA400329573C}"/>
              </a:ext>
            </a:extLst>
          </p:cNvPr>
          <p:cNvSpPr/>
          <p:nvPr/>
        </p:nvSpPr>
        <p:spPr>
          <a:xfrm>
            <a:off x="6444758" y="2249139"/>
            <a:ext cx="1061545" cy="42628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North</a:t>
            </a:r>
          </a:p>
          <a:p>
            <a:pPr algn="ctr"/>
            <a:r>
              <a:rPr kumimoji="1" lang="zh-CN" altLang="en-US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设备平台</a:t>
            </a:r>
            <a:endParaRPr kumimoji="1" lang="zh-CN" altLang="en-US" sz="12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25E97E52-D482-B04D-BE96-C489AFD6BA90}"/>
              </a:ext>
            </a:extLst>
          </p:cNvPr>
          <p:cNvSpPr/>
          <p:nvPr/>
        </p:nvSpPr>
        <p:spPr>
          <a:xfrm>
            <a:off x="7287174" y="3996671"/>
            <a:ext cx="1432727" cy="1502613"/>
          </a:xfrm>
          <a:prstGeom prst="roundRect">
            <a:avLst>
              <a:gd name="adj" fmla="val 3746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zh-CN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Green+</a:t>
            </a:r>
            <a:r>
              <a:rPr kumimoji="1" lang="zh-CN" altLang="en-US" sz="1200">
                <a:latin typeface="Ayuthaya" pitchFamily="2" charset="-34"/>
                <a:cs typeface="Ayuthaya" pitchFamily="2" charset="-34"/>
              </a:rPr>
              <a:t>平台</a:t>
            </a: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1A579C60-9862-8848-B0B4-F178D5683C68}"/>
              </a:ext>
            </a:extLst>
          </p:cNvPr>
          <p:cNvSpPr/>
          <p:nvPr/>
        </p:nvSpPr>
        <p:spPr>
          <a:xfrm>
            <a:off x="7472764" y="4426907"/>
            <a:ext cx="1061545" cy="42628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IOC</a:t>
            </a:r>
          </a:p>
          <a:p>
            <a:pPr algn="ctr"/>
            <a:r>
              <a:rPr kumimoji="1" lang="zh-CN" altLang="en-US" sz="1200">
                <a:latin typeface="Ayuthaya" pitchFamily="2" charset="-34"/>
                <a:cs typeface="Ayuthaya" pitchFamily="2" charset="-34"/>
              </a:rPr>
              <a:t>智慧系统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56DE3BE4-B45B-D045-A907-7F938EF5C714}"/>
              </a:ext>
            </a:extLst>
          </p:cNvPr>
          <p:cNvSpPr/>
          <p:nvPr/>
        </p:nvSpPr>
        <p:spPr>
          <a:xfrm>
            <a:off x="7472764" y="4964029"/>
            <a:ext cx="1061545" cy="42628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App</a:t>
            </a:r>
          </a:p>
          <a:p>
            <a:pPr algn="ctr"/>
            <a:r>
              <a:rPr kumimoji="1" lang="zh-CN" altLang="en-US" sz="1200">
                <a:latin typeface="Ayuthaya" pitchFamily="2" charset="-34"/>
                <a:ea typeface="Ayuthaya" pitchFamily="2" charset="-34"/>
                <a:cs typeface="Ayuthaya" pitchFamily="2" charset="-34"/>
              </a:rPr>
              <a:t>移动应用</a:t>
            </a:r>
            <a:endParaRPr kumimoji="1" lang="zh-CN" altLang="en-US" sz="12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8BBC7DD1-4595-0046-9ED3-AABE04787EC7}"/>
              </a:ext>
            </a:extLst>
          </p:cNvPr>
          <p:cNvSpPr/>
          <p:nvPr/>
        </p:nvSpPr>
        <p:spPr>
          <a:xfrm>
            <a:off x="3898544" y="5013151"/>
            <a:ext cx="1061545" cy="426282"/>
          </a:xfrm>
          <a:prstGeom prst="round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SmartBox</a:t>
            </a:r>
            <a:endParaRPr kumimoji="1" lang="zh-CN" altLang="en-US" sz="1200" dirty="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18" name="云形 17">
            <a:extLst>
              <a:ext uri="{FF2B5EF4-FFF2-40B4-BE49-F238E27FC236}">
                <a16:creationId xmlns:a16="http://schemas.microsoft.com/office/drawing/2014/main" id="{7FB6452B-2F62-8B47-BEDB-D3FBE8CEFAD0}"/>
              </a:ext>
            </a:extLst>
          </p:cNvPr>
          <p:cNvSpPr/>
          <p:nvPr/>
        </p:nvSpPr>
        <p:spPr>
          <a:xfrm>
            <a:off x="4015019" y="5674240"/>
            <a:ext cx="750896" cy="482600"/>
          </a:xfrm>
          <a:prstGeom prst="clou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 err="1">
                <a:latin typeface="Ayuthaya" pitchFamily="2" charset="-34"/>
                <a:ea typeface="Ayuthaya" pitchFamily="2" charset="-34"/>
                <a:cs typeface="Ayuthaya" pitchFamily="2" charset="-34"/>
              </a:rPr>
              <a:t>wifi</a:t>
            </a:r>
            <a:endParaRPr kumimoji="1" lang="zh-CN" altLang="en-US" sz="1000" dirty="0">
              <a:latin typeface="Ayuthaya" pitchFamily="2" charset="-34"/>
              <a:cs typeface="Ayuthaya" pitchFamily="2" charset="-34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03194C2F-2178-BF4A-9D96-B03ED67EB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3323" y="4575362"/>
            <a:ext cx="428765" cy="428765"/>
          </a:xfrm>
          <a:prstGeom prst="rect">
            <a:avLst/>
          </a:prstGeom>
        </p:spPr>
      </p:pic>
      <p:sp>
        <p:nvSpPr>
          <p:cNvPr id="23" name="云形 22">
            <a:extLst>
              <a:ext uri="{FF2B5EF4-FFF2-40B4-BE49-F238E27FC236}">
                <a16:creationId xmlns:a16="http://schemas.microsoft.com/office/drawing/2014/main" id="{F5695A19-4F7E-F643-8A26-F826B178D010}"/>
              </a:ext>
            </a:extLst>
          </p:cNvPr>
          <p:cNvSpPr/>
          <p:nvPr/>
        </p:nvSpPr>
        <p:spPr>
          <a:xfrm>
            <a:off x="5685219" y="3552905"/>
            <a:ext cx="1462967" cy="482600"/>
          </a:xfrm>
          <a:prstGeom prst="cloud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>
                <a:latin typeface="Ayuthaya" pitchFamily="2" charset="-34"/>
                <a:cs typeface="Ayuthaya" pitchFamily="2" charset="-34"/>
              </a:rPr>
              <a:t>internet</a:t>
            </a:r>
            <a:endParaRPr kumimoji="1" lang="zh-CN" altLang="en-US" sz="1000">
              <a:latin typeface="Ayuthaya" pitchFamily="2" charset="-34"/>
              <a:cs typeface="Ayuthaya" pitchFamily="2" charset="-34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4E8B1015-E67A-A543-83C2-9528EB37D3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217" y="1893901"/>
            <a:ext cx="590781" cy="590781"/>
          </a:xfrm>
          <a:prstGeom prst="rect">
            <a:avLst/>
          </a:prstGeom>
        </p:spPr>
      </p:pic>
      <p:grpSp>
        <p:nvGrpSpPr>
          <p:cNvPr id="27" name="组合 26">
            <a:extLst>
              <a:ext uri="{FF2B5EF4-FFF2-40B4-BE49-F238E27FC236}">
                <a16:creationId xmlns:a16="http://schemas.microsoft.com/office/drawing/2014/main" id="{42775567-C4A3-4A41-9EEA-44448F2ABD76}"/>
              </a:ext>
            </a:extLst>
          </p:cNvPr>
          <p:cNvGrpSpPr/>
          <p:nvPr/>
        </p:nvGrpSpPr>
        <p:grpSpPr>
          <a:xfrm>
            <a:off x="878676" y="3834146"/>
            <a:ext cx="1245803" cy="731624"/>
            <a:chOff x="884210" y="4764773"/>
            <a:chExt cx="1245803" cy="731624"/>
          </a:xfrm>
        </p:grpSpPr>
        <p:sp>
          <p:nvSpPr>
            <p:cNvPr id="17" name="圆角矩形 16">
              <a:extLst>
                <a:ext uri="{FF2B5EF4-FFF2-40B4-BE49-F238E27FC236}">
                  <a16:creationId xmlns:a16="http://schemas.microsoft.com/office/drawing/2014/main" id="{29A8537A-8413-0D48-8B0E-5BBCA4086C7C}"/>
                </a:ext>
              </a:extLst>
            </p:cNvPr>
            <p:cNvSpPr/>
            <p:nvPr/>
          </p:nvSpPr>
          <p:spPr>
            <a:xfrm>
              <a:off x="884210" y="4952238"/>
              <a:ext cx="1061545" cy="426282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>
                  <a:latin typeface="Ayuthaya" pitchFamily="2" charset="-34"/>
                  <a:ea typeface="Ayuthaya" pitchFamily="2" charset="-34"/>
                  <a:cs typeface="Ayuthaya" pitchFamily="2" charset="-34"/>
                </a:rPr>
                <a:t>App</a:t>
              </a:r>
            </a:p>
            <a:p>
              <a:pPr algn="ctr"/>
              <a:r>
                <a:rPr kumimoji="1" lang="zh-CN" altLang="en-US" sz="1000">
                  <a:latin typeface="Ayuthaya" pitchFamily="2" charset="-34"/>
                  <a:cs typeface="Ayuthaya" pitchFamily="2" charset="-34"/>
                </a:rPr>
                <a:t>智慧终端</a:t>
              </a:r>
            </a:p>
          </p:txBody>
        </p:sp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B1F7449B-3264-CB4E-A196-5C330A79E8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4210" y="4764773"/>
              <a:ext cx="374792" cy="374792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68D20686-76E3-E140-9C51-1A53AB380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61497" y="5165379"/>
              <a:ext cx="368516" cy="331018"/>
            </a:xfrm>
            <a:prstGeom prst="rect">
              <a:avLst/>
            </a:prstGeom>
          </p:spPr>
        </p:pic>
      </p:grpSp>
      <p:cxnSp>
        <p:nvCxnSpPr>
          <p:cNvPr id="30" name="肘形连接符 29">
            <a:extLst>
              <a:ext uri="{FF2B5EF4-FFF2-40B4-BE49-F238E27FC236}">
                <a16:creationId xmlns:a16="http://schemas.microsoft.com/office/drawing/2014/main" id="{8F38EE96-AB8B-D048-9823-2944425F7B88}"/>
              </a:ext>
            </a:extLst>
          </p:cNvPr>
          <p:cNvCxnSpPr>
            <a:cxnSpLocks/>
            <a:stCxn id="17" idx="0"/>
            <a:endCxn id="7" idx="1"/>
          </p:cNvCxnSpPr>
          <p:nvPr/>
        </p:nvCxnSpPr>
        <p:spPr>
          <a:xfrm rot="5400000" flipH="1" flipV="1">
            <a:off x="1452230" y="2947170"/>
            <a:ext cx="1031660" cy="1117223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肘形连接符 29">
            <a:extLst>
              <a:ext uri="{FF2B5EF4-FFF2-40B4-BE49-F238E27FC236}">
                <a16:creationId xmlns:a16="http://schemas.microsoft.com/office/drawing/2014/main" id="{395A4E7F-9F4A-2848-A7E1-7D957E7FB396}"/>
              </a:ext>
            </a:extLst>
          </p:cNvPr>
          <p:cNvCxnSpPr>
            <a:cxnSpLocks/>
            <a:stCxn id="16" idx="0"/>
            <a:endCxn id="6" idx="2"/>
          </p:cNvCxnSpPr>
          <p:nvPr/>
        </p:nvCxnSpPr>
        <p:spPr>
          <a:xfrm rot="5400000" flipH="1" flipV="1">
            <a:off x="3717817" y="3932891"/>
            <a:ext cx="1791761" cy="368760"/>
          </a:xfrm>
          <a:prstGeom prst="curvedConnector3">
            <a:avLst>
              <a:gd name="adj1" fmla="val 50000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肘形连接符 29">
            <a:extLst>
              <a:ext uri="{FF2B5EF4-FFF2-40B4-BE49-F238E27FC236}">
                <a16:creationId xmlns:a16="http://schemas.microsoft.com/office/drawing/2014/main" id="{AC5A4BC7-EE2B-2240-8054-48AAB222CBED}"/>
              </a:ext>
            </a:extLst>
          </p:cNvPr>
          <p:cNvCxnSpPr>
            <a:cxnSpLocks/>
            <a:stCxn id="16" idx="2"/>
            <a:endCxn id="18" idx="3"/>
          </p:cNvCxnSpPr>
          <p:nvPr/>
        </p:nvCxnSpPr>
        <p:spPr>
          <a:xfrm rot="5400000">
            <a:off x="4278692" y="5551208"/>
            <a:ext cx="262400" cy="38850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圆柱体 66">
            <a:extLst>
              <a:ext uri="{FF2B5EF4-FFF2-40B4-BE49-F238E27FC236}">
                <a16:creationId xmlns:a16="http://schemas.microsoft.com/office/drawing/2014/main" id="{EBB7591F-2081-5046-BBEB-29054EB360EE}"/>
              </a:ext>
            </a:extLst>
          </p:cNvPr>
          <p:cNvSpPr/>
          <p:nvPr/>
        </p:nvSpPr>
        <p:spPr>
          <a:xfrm>
            <a:off x="3668396" y="2394853"/>
            <a:ext cx="476708" cy="377837"/>
          </a:xfrm>
          <a:prstGeom prst="can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70" name="肘形连接符 29">
            <a:extLst>
              <a:ext uri="{FF2B5EF4-FFF2-40B4-BE49-F238E27FC236}">
                <a16:creationId xmlns:a16="http://schemas.microsoft.com/office/drawing/2014/main" id="{234998C0-C547-BA47-B560-788A2CE76047}"/>
              </a:ext>
            </a:extLst>
          </p:cNvPr>
          <p:cNvCxnSpPr>
            <a:cxnSpLocks/>
            <a:stCxn id="9" idx="3"/>
            <a:endCxn id="12" idx="1"/>
          </p:cNvCxnSpPr>
          <p:nvPr/>
        </p:nvCxnSpPr>
        <p:spPr>
          <a:xfrm>
            <a:off x="5269135" y="2189292"/>
            <a:ext cx="1175623" cy="272988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肘形连接符 29">
            <a:extLst>
              <a:ext uri="{FF2B5EF4-FFF2-40B4-BE49-F238E27FC236}">
                <a16:creationId xmlns:a16="http://schemas.microsoft.com/office/drawing/2014/main" id="{85F42507-9513-C242-95FD-3D0E53AAFA36}"/>
              </a:ext>
            </a:extLst>
          </p:cNvPr>
          <p:cNvCxnSpPr>
            <a:cxnSpLocks/>
            <a:stCxn id="6" idx="0"/>
          </p:cNvCxnSpPr>
          <p:nvPr/>
        </p:nvCxnSpPr>
        <p:spPr>
          <a:xfrm rot="16200000" flipV="1">
            <a:off x="4625688" y="2586121"/>
            <a:ext cx="312618" cy="32160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肘形连接符 29">
            <a:extLst>
              <a:ext uri="{FF2B5EF4-FFF2-40B4-BE49-F238E27FC236}">
                <a16:creationId xmlns:a16="http://schemas.microsoft.com/office/drawing/2014/main" id="{40D536A5-E27A-B24E-A51E-92C31FEEC67A}"/>
              </a:ext>
            </a:extLst>
          </p:cNvPr>
          <p:cNvCxnSpPr>
            <a:cxnSpLocks/>
            <a:stCxn id="13" idx="0"/>
            <a:endCxn id="11" idx="2"/>
          </p:cNvCxnSpPr>
          <p:nvPr/>
        </p:nvCxnSpPr>
        <p:spPr>
          <a:xfrm rot="16200000" flipV="1">
            <a:off x="7084866" y="3077999"/>
            <a:ext cx="809336" cy="1028008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肘形连接符 29">
            <a:extLst>
              <a:ext uri="{FF2B5EF4-FFF2-40B4-BE49-F238E27FC236}">
                <a16:creationId xmlns:a16="http://schemas.microsoft.com/office/drawing/2014/main" id="{EF31FD5F-A13B-E64A-B9E1-2FD1E16CC029}"/>
              </a:ext>
            </a:extLst>
          </p:cNvPr>
          <p:cNvCxnSpPr>
            <a:cxnSpLocks/>
            <a:stCxn id="6" idx="1"/>
            <a:endCxn id="67" idx="3"/>
          </p:cNvCxnSpPr>
          <p:nvPr/>
        </p:nvCxnSpPr>
        <p:spPr>
          <a:xfrm rot="10800000">
            <a:off x="3906751" y="2772690"/>
            <a:ext cx="388107" cy="217260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肘形连接符 29">
            <a:extLst>
              <a:ext uri="{FF2B5EF4-FFF2-40B4-BE49-F238E27FC236}">
                <a16:creationId xmlns:a16="http://schemas.microsoft.com/office/drawing/2014/main" id="{BFE62376-64D0-3E48-A69E-8D7771ED0670}"/>
              </a:ext>
            </a:extLst>
          </p:cNvPr>
          <p:cNvCxnSpPr>
            <a:cxnSpLocks/>
            <a:stCxn id="67" idx="3"/>
            <a:endCxn id="7" idx="3"/>
          </p:cNvCxnSpPr>
          <p:nvPr/>
        </p:nvCxnSpPr>
        <p:spPr>
          <a:xfrm rot="5400000">
            <a:off x="3652267" y="2735467"/>
            <a:ext cx="217261" cy="291706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肘形连接符 29">
            <a:extLst>
              <a:ext uri="{FF2B5EF4-FFF2-40B4-BE49-F238E27FC236}">
                <a16:creationId xmlns:a16="http://schemas.microsoft.com/office/drawing/2014/main" id="{FA1332D6-5C29-1C46-872A-ADE30A15FAFD}"/>
              </a:ext>
            </a:extLst>
          </p:cNvPr>
          <p:cNvCxnSpPr>
            <a:cxnSpLocks/>
            <a:stCxn id="8" idx="3"/>
            <a:endCxn id="67" idx="1"/>
          </p:cNvCxnSpPr>
          <p:nvPr/>
        </p:nvCxnSpPr>
        <p:spPr>
          <a:xfrm>
            <a:off x="3641496" y="2189292"/>
            <a:ext cx="265254" cy="205561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9" name="组合 88">
            <a:extLst>
              <a:ext uri="{FF2B5EF4-FFF2-40B4-BE49-F238E27FC236}">
                <a16:creationId xmlns:a16="http://schemas.microsoft.com/office/drawing/2014/main" id="{6C59A3C2-F243-774E-846C-B95E76B197EB}"/>
              </a:ext>
            </a:extLst>
          </p:cNvPr>
          <p:cNvGrpSpPr/>
          <p:nvPr/>
        </p:nvGrpSpPr>
        <p:grpSpPr>
          <a:xfrm>
            <a:off x="2591757" y="5423581"/>
            <a:ext cx="1245803" cy="731624"/>
            <a:chOff x="884210" y="4764773"/>
            <a:chExt cx="1245803" cy="731624"/>
          </a:xfrm>
        </p:grpSpPr>
        <p:sp>
          <p:nvSpPr>
            <p:cNvPr id="90" name="圆角矩形 89">
              <a:extLst>
                <a:ext uri="{FF2B5EF4-FFF2-40B4-BE49-F238E27FC236}">
                  <a16:creationId xmlns:a16="http://schemas.microsoft.com/office/drawing/2014/main" id="{5AA928D1-D479-4944-809C-4AA3C80397CE}"/>
                </a:ext>
              </a:extLst>
            </p:cNvPr>
            <p:cNvSpPr/>
            <p:nvPr/>
          </p:nvSpPr>
          <p:spPr>
            <a:xfrm>
              <a:off x="884210" y="4952238"/>
              <a:ext cx="1061545" cy="426282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>
                  <a:latin typeface="Ayuthaya" pitchFamily="2" charset="-34"/>
                  <a:ea typeface="Ayuthaya" pitchFamily="2" charset="-34"/>
                  <a:cs typeface="Ayuthaya" pitchFamily="2" charset="-34"/>
                </a:rPr>
                <a:t>App</a:t>
              </a:r>
            </a:p>
            <a:p>
              <a:pPr algn="ctr"/>
              <a:r>
                <a:rPr kumimoji="1" lang="zh-CN" altLang="en-US" sz="1000">
                  <a:latin typeface="Ayuthaya" pitchFamily="2" charset="-34"/>
                  <a:cs typeface="Ayuthaya" pitchFamily="2" charset="-34"/>
                </a:rPr>
                <a:t>智慧终端</a:t>
              </a:r>
            </a:p>
          </p:txBody>
        </p:sp>
        <p:pic>
          <p:nvPicPr>
            <p:cNvPr id="91" name="图片 90">
              <a:extLst>
                <a:ext uri="{FF2B5EF4-FFF2-40B4-BE49-F238E27FC236}">
                  <a16:creationId xmlns:a16="http://schemas.microsoft.com/office/drawing/2014/main" id="{1A0A718A-A571-A349-BD19-EE686F1DB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4210" y="4764773"/>
              <a:ext cx="374792" cy="374792"/>
            </a:xfrm>
            <a:prstGeom prst="rect">
              <a:avLst/>
            </a:prstGeom>
          </p:spPr>
        </p:pic>
        <p:pic>
          <p:nvPicPr>
            <p:cNvPr id="92" name="图片 91">
              <a:extLst>
                <a:ext uri="{FF2B5EF4-FFF2-40B4-BE49-F238E27FC236}">
                  <a16:creationId xmlns:a16="http://schemas.microsoft.com/office/drawing/2014/main" id="{A74E5BCA-39E5-D340-B3B1-2C787FE700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61497" y="5165379"/>
              <a:ext cx="368516" cy="331018"/>
            </a:xfrm>
            <a:prstGeom prst="rect">
              <a:avLst/>
            </a:prstGeom>
          </p:spPr>
        </p:pic>
      </p:grpSp>
      <p:cxnSp>
        <p:nvCxnSpPr>
          <p:cNvPr id="93" name="肘形连接符 29">
            <a:extLst>
              <a:ext uri="{FF2B5EF4-FFF2-40B4-BE49-F238E27FC236}">
                <a16:creationId xmlns:a16="http://schemas.microsoft.com/office/drawing/2014/main" id="{2158E82B-B0FB-5A46-90EA-7E5BB2AF6929}"/>
              </a:ext>
            </a:extLst>
          </p:cNvPr>
          <p:cNvCxnSpPr>
            <a:cxnSpLocks/>
            <a:stCxn id="90" idx="0"/>
            <a:endCxn id="18" idx="2"/>
          </p:cNvCxnSpPr>
          <p:nvPr/>
        </p:nvCxnSpPr>
        <p:spPr>
          <a:xfrm rot="16200000" flipH="1">
            <a:off x="3417692" y="5315884"/>
            <a:ext cx="304494" cy="894818"/>
          </a:xfrm>
          <a:prstGeom prst="curvedConnector4">
            <a:avLst>
              <a:gd name="adj1" fmla="val -75075"/>
              <a:gd name="adj2" fmla="val 7952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肘形连接符 29">
            <a:extLst>
              <a:ext uri="{FF2B5EF4-FFF2-40B4-BE49-F238E27FC236}">
                <a16:creationId xmlns:a16="http://schemas.microsoft.com/office/drawing/2014/main" id="{3BBB0EC7-816C-244D-A98D-D14008A9E21C}"/>
              </a:ext>
            </a:extLst>
          </p:cNvPr>
          <p:cNvCxnSpPr>
            <a:cxnSpLocks/>
            <a:stCxn id="24" idx="3"/>
            <a:endCxn id="8" idx="1"/>
          </p:cNvCxnSpPr>
          <p:nvPr/>
        </p:nvCxnSpPr>
        <p:spPr>
          <a:xfrm>
            <a:off x="1423998" y="2189292"/>
            <a:ext cx="1102674" cy="12700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本框 99">
            <a:extLst>
              <a:ext uri="{FF2B5EF4-FFF2-40B4-BE49-F238E27FC236}">
                <a16:creationId xmlns:a16="http://schemas.microsoft.com/office/drawing/2014/main" id="{DD8429CF-6C75-C843-B62A-1134F5B26F0F}"/>
              </a:ext>
            </a:extLst>
          </p:cNvPr>
          <p:cNvSpPr txBox="1"/>
          <p:nvPr/>
        </p:nvSpPr>
        <p:spPr>
          <a:xfrm>
            <a:off x="944291" y="2498140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000">
                <a:latin typeface="Ayuthaya" pitchFamily="2" charset="-34"/>
                <a:cs typeface="Ayuthaya" pitchFamily="2" charset="-34"/>
              </a:rPr>
              <a:t>管理</a:t>
            </a:r>
          </a:p>
        </p:txBody>
      </p:sp>
      <p:sp>
        <p:nvSpPr>
          <p:cNvPr id="101" name="文本框 100">
            <a:extLst>
              <a:ext uri="{FF2B5EF4-FFF2-40B4-BE49-F238E27FC236}">
                <a16:creationId xmlns:a16="http://schemas.microsoft.com/office/drawing/2014/main" id="{BA09C3A6-6FA7-094C-8893-A40362AE4958}"/>
              </a:ext>
            </a:extLst>
          </p:cNvPr>
          <p:cNvSpPr txBox="1"/>
          <p:nvPr/>
        </p:nvSpPr>
        <p:spPr>
          <a:xfrm>
            <a:off x="1247437" y="3337461"/>
            <a:ext cx="6559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控制</a:t>
            </a:r>
            <a:r>
              <a:rPr kumimoji="1" lang="en-US" altLang="zh-CN" sz="800">
                <a:latin typeface="Ayuthaya" pitchFamily="2" charset="-34"/>
                <a:ea typeface="Ayuthaya" pitchFamily="2" charset="-34"/>
                <a:cs typeface="Ayuthaya" pitchFamily="2" charset="-34"/>
              </a:rPr>
              <a:t>/</a:t>
            </a:r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报警</a:t>
            </a:r>
          </a:p>
        </p:txBody>
      </p:sp>
      <p:sp>
        <p:nvSpPr>
          <p:cNvPr id="102" name="文本框 101">
            <a:extLst>
              <a:ext uri="{FF2B5EF4-FFF2-40B4-BE49-F238E27FC236}">
                <a16:creationId xmlns:a16="http://schemas.microsoft.com/office/drawing/2014/main" id="{8D98C961-8B2D-D64F-8756-17C85DC47B40}"/>
              </a:ext>
            </a:extLst>
          </p:cNvPr>
          <p:cNvSpPr txBox="1"/>
          <p:nvPr/>
        </p:nvSpPr>
        <p:spPr>
          <a:xfrm>
            <a:off x="4015019" y="4194463"/>
            <a:ext cx="9220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状态</a:t>
            </a:r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/</a:t>
            </a:r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控制</a:t>
            </a:r>
            <a:r>
              <a:rPr kumimoji="1" lang="en-US" altLang="zh-CN" sz="800">
                <a:latin typeface="Ayuthaya" pitchFamily="2" charset="-34"/>
                <a:ea typeface="Ayuthaya" pitchFamily="2" charset="-34"/>
                <a:cs typeface="Ayuthaya" pitchFamily="2" charset="-34"/>
              </a:rPr>
              <a:t>/</a:t>
            </a:r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报警</a:t>
            </a:r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2B8E989B-65CD-8C48-ABFF-446560305DC7}"/>
              </a:ext>
            </a:extLst>
          </p:cNvPr>
          <p:cNvSpPr txBox="1"/>
          <p:nvPr/>
        </p:nvSpPr>
        <p:spPr>
          <a:xfrm>
            <a:off x="3266016" y="5388519"/>
            <a:ext cx="7745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000">
                <a:latin typeface="Ayuthaya" pitchFamily="2" charset="-34"/>
                <a:cs typeface="Ayuthaya" pitchFamily="2" charset="-34"/>
              </a:rPr>
              <a:t>控制</a:t>
            </a:r>
            <a:r>
              <a:rPr kumimoji="1" lang="en-US" altLang="zh-CN" sz="1000">
                <a:latin typeface="Ayuthaya" pitchFamily="2" charset="-34"/>
                <a:ea typeface="Ayuthaya" pitchFamily="2" charset="-34"/>
                <a:cs typeface="Ayuthaya" pitchFamily="2" charset="-34"/>
              </a:rPr>
              <a:t>/</a:t>
            </a:r>
            <a:r>
              <a:rPr kumimoji="1" lang="zh-CN" altLang="en-US" sz="1000">
                <a:latin typeface="Ayuthaya" pitchFamily="2" charset="-34"/>
                <a:cs typeface="Ayuthaya" pitchFamily="2" charset="-34"/>
              </a:rPr>
              <a:t>报警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C83EC798-378A-6448-8B12-9EFB0D174FEA}"/>
              </a:ext>
            </a:extLst>
          </p:cNvPr>
          <p:cNvSpPr txBox="1"/>
          <p:nvPr/>
        </p:nvSpPr>
        <p:spPr>
          <a:xfrm>
            <a:off x="4378739" y="2437647"/>
            <a:ext cx="86113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数据</a:t>
            </a:r>
            <a:r>
              <a:rPr kumimoji="1" lang="en-US" altLang="zh-CN" sz="800">
                <a:latin typeface="Ayuthaya" pitchFamily="2" charset="-34"/>
                <a:cs typeface="Ayuthaya" pitchFamily="2" charset="-34"/>
              </a:rPr>
              <a:t>/</a:t>
            </a:r>
            <a:r>
              <a:rPr kumimoji="1" lang="zh-CN" altLang="en-US" sz="800">
                <a:latin typeface="Ayuthaya" pitchFamily="2" charset="-34"/>
                <a:cs typeface="Ayuthaya" pitchFamily="2" charset="-34"/>
              </a:rPr>
              <a:t>命令转向</a:t>
            </a:r>
          </a:p>
        </p:txBody>
      </p:sp>
      <p:sp>
        <p:nvSpPr>
          <p:cNvPr id="115" name="云形 114">
            <a:extLst>
              <a:ext uri="{FF2B5EF4-FFF2-40B4-BE49-F238E27FC236}">
                <a16:creationId xmlns:a16="http://schemas.microsoft.com/office/drawing/2014/main" id="{062B552C-E89A-9C49-BD6A-D2E2563EE5A5}"/>
              </a:ext>
            </a:extLst>
          </p:cNvPr>
          <p:cNvSpPr/>
          <p:nvPr/>
        </p:nvSpPr>
        <p:spPr>
          <a:xfrm>
            <a:off x="732488" y="2838917"/>
            <a:ext cx="1462967" cy="482600"/>
          </a:xfrm>
          <a:prstGeom prst="cloud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>
                <a:latin typeface="Ayuthaya" pitchFamily="2" charset="-34"/>
                <a:cs typeface="Ayuthaya" pitchFamily="2" charset="-34"/>
              </a:rPr>
              <a:t>internet</a:t>
            </a:r>
            <a:endParaRPr kumimoji="1" lang="zh-CN" altLang="en-US" sz="1000">
              <a:latin typeface="Ayuthaya" pitchFamily="2" charset="-34"/>
              <a:cs typeface="Ayuthaya" pitchFamily="2" charset="-34"/>
            </a:endParaRPr>
          </a:p>
        </p:txBody>
      </p:sp>
      <p:sp>
        <p:nvSpPr>
          <p:cNvPr id="116" name="云形 115">
            <a:extLst>
              <a:ext uri="{FF2B5EF4-FFF2-40B4-BE49-F238E27FC236}">
                <a16:creationId xmlns:a16="http://schemas.microsoft.com/office/drawing/2014/main" id="{7A0E38D2-34F0-0A4C-92F8-FE9CBDC30910}"/>
              </a:ext>
            </a:extLst>
          </p:cNvPr>
          <p:cNvSpPr/>
          <p:nvPr/>
        </p:nvSpPr>
        <p:spPr>
          <a:xfrm>
            <a:off x="3339257" y="3620537"/>
            <a:ext cx="1462967" cy="482600"/>
          </a:xfrm>
          <a:prstGeom prst="cloud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>
                <a:latin typeface="Ayuthaya" pitchFamily="2" charset="-34"/>
                <a:cs typeface="Ayuthaya" pitchFamily="2" charset="-34"/>
              </a:rPr>
              <a:t>internet</a:t>
            </a:r>
            <a:endParaRPr kumimoji="1" lang="zh-CN" altLang="en-US" sz="1000">
              <a:latin typeface="Ayuthaya" pitchFamily="2" charset="-34"/>
              <a:cs typeface="Ayuthaya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283587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12443</TotalTime>
  <Words>316</Words>
  <Application>Microsoft Macintosh PowerPoint</Application>
  <PresentationFormat>宽屏</PresentationFormat>
  <Paragraphs>145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等线</vt:lpstr>
      <vt:lpstr>等线 Light</vt:lpstr>
      <vt:lpstr>Arial</vt:lpstr>
      <vt:lpstr>Ayuthaya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Z0299</dc:creator>
  <cp:lastModifiedBy>Z0299</cp:lastModifiedBy>
  <cp:revision>55</cp:revision>
  <cp:lastPrinted>2019-04-19T17:31:59Z</cp:lastPrinted>
  <dcterms:created xsi:type="dcterms:W3CDTF">2019-04-10T15:53:17Z</dcterms:created>
  <dcterms:modified xsi:type="dcterms:W3CDTF">2019-06-16T04:41:26Z</dcterms:modified>
</cp:coreProperties>
</file>

<file path=docProps/thumbnail.jpeg>
</file>